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263" r:id="rId3"/>
    <p:sldId id="265" r:id="rId4"/>
    <p:sldId id="273" r:id="rId5"/>
    <p:sldId id="266" r:id="rId6"/>
    <p:sldId id="282" r:id="rId7"/>
    <p:sldId id="268" r:id="rId8"/>
    <p:sldId id="283" r:id="rId9"/>
    <p:sldId id="267" r:id="rId10"/>
    <p:sldId id="274" r:id="rId11"/>
    <p:sldId id="276" r:id="rId12"/>
    <p:sldId id="277" r:id="rId13"/>
    <p:sldId id="278" r:id="rId14"/>
    <p:sldId id="279" r:id="rId15"/>
    <p:sldId id="280" r:id="rId16"/>
    <p:sldId id="281"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32" autoAdjust="0"/>
    <p:restoredTop sz="94600" autoAdjust="0"/>
  </p:normalViewPr>
  <p:slideViewPr>
    <p:cSldViewPr snapToGrid="0">
      <p:cViewPr>
        <p:scale>
          <a:sx n="110" d="100"/>
          <a:sy n="110" d="100"/>
        </p:scale>
        <p:origin x="570"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21D3CA-E09B-4E24-A69C-C7F891F20476}" type="datetimeFigureOut">
              <a:rPr lang="en-GB" smtClean="0"/>
              <a:t>04/06/2026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B85AC8-7AAE-4FA1-9927-8B7803305C9C}" type="slidenum">
              <a:rPr lang="en-GB" smtClean="0"/>
              <a:t>‹#›</a:t>
            </a:fld>
            <a:endParaRPr lang="en-GB"/>
          </a:p>
        </p:txBody>
      </p:sp>
    </p:spTree>
    <p:extLst>
      <p:ext uri="{BB962C8B-B14F-4D97-AF65-F5344CB8AC3E}">
        <p14:creationId xmlns:p14="http://schemas.microsoft.com/office/powerpoint/2010/main" val="2903735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planningportal.co.uk/permission/commercial-developments/land-contamination/why-do-you-need-to-know-about-land-contamination"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33a17636a0c_0_2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2" name="Google Shape;62;g33a17636a0c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213C0266-B818-9B77-107C-F0184F71B63D}"/>
            </a:ext>
          </a:extLst>
        </p:cNvPr>
        <p:cNvGrpSpPr/>
        <p:nvPr/>
      </p:nvGrpSpPr>
      <p:grpSpPr>
        <a:xfrm>
          <a:off x="0" y="0"/>
          <a:ext cx="0" cy="0"/>
          <a:chOff x="0" y="0"/>
          <a:chExt cx="0" cy="0"/>
        </a:xfrm>
      </p:grpSpPr>
      <p:sp>
        <p:nvSpPr>
          <p:cNvPr id="135" name="Google Shape;135;g33a17636a0c_0_445:notes">
            <a:extLst>
              <a:ext uri="{FF2B5EF4-FFF2-40B4-BE49-F238E27FC236}">
                <a16:creationId xmlns:a16="http://schemas.microsoft.com/office/drawing/2014/main" id="{05394CEE-7B67-2C15-9B3F-16474A70D5E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3a17636a0c_0_445:notes">
            <a:extLst>
              <a:ext uri="{FF2B5EF4-FFF2-40B4-BE49-F238E27FC236}">
                <a16:creationId xmlns:a16="http://schemas.microsoft.com/office/drawing/2014/main" id="{C00C513A-B274-49FB-EA9A-BAA6B850768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This condition is the one that deals with the remediation strategy and verification plan. These are the things that need to happen next to make the site safe and suitable for the proposed use. This is based on what the characterisation and risk assessment found</a:t>
            </a:r>
            <a:endParaRPr dirty="0"/>
          </a:p>
        </p:txBody>
      </p:sp>
    </p:spTree>
    <p:extLst>
      <p:ext uri="{BB962C8B-B14F-4D97-AF65-F5344CB8AC3E}">
        <p14:creationId xmlns:p14="http://schemas.microsoft.com/office/powerpoint/2010/main" val="3406315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64F1BD27-AC5C-B55A-90B8-1EABF121CEC7}"/>
            </a:ext>
          </a:extLst>
        </p:cNvPr>
        <p:cNvGrpSpPr/>
        <p:nvPr/>
      </p:nvGrpSpPr>
      <p:grpSpPr>
        <a:xfrm>
          <a:off x="0" y="0"/>
          <a:ext cx="0" cy="0"/>
          <a:chOff x="0" y="0"/>
          <a:chExt cx="0" cy="0"/>
        </a:xfrm>
      </p:grpSpPr>
      <p:sp>
        <p:nvSpPr>
          <p:cNvPr id="135" name="Google Shape;135;g33a17636a0c_0_445:notes">
            <a:extLst>
              <a:ext uri="{FF2B5EF4-FFF2-40B4-BE49-F238E27FC236}">
                <a16:creationId xmlns:a16="http://schemas.microsoft.com/office/drawing/2014/main" id="{35E228DF-A902-2C4A-B12B-A9E126F960A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3a17636a0c_0_445:notes">
            <a:extLst>
              <a:ext uri="{FF2B5EF4-FFF2-40B4-BE49-F238E27FC236}">
                <a16:creationId xmlns:a16="http://schemas.microsoft.com/office/drawing/2014/main" id="{29E464CC-792F-8AA5-D23F-4EC52A2D7A2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These are the further stages set out in LCRM and refer to the work required by the previous characterisation and risk assessment condition</a:t>
            </a:r>
            <a:endParaRPr dirty="0"/>
          </a:p>
        </p:txBody>
      </p:sp>
    </p:spTree>
    <p:extLst>
      <p:ext uri="{BB962C8B-B14F-4D97-AF65-F5344CB8AC3E}">
        <p14:creationId xmlns:p14="http://schemas.microsoft.com/office/powerpoint/2010/main" val="2761658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B0BC0190-DE07-513F-7BDB-2C18D1FDAF67}"/>
            </a:ext>
          </a:extLst>
        </p:cNvPr>
        <p:cNvGrpSpPr/>
        <p:nvPr/>
      </p:nvGrpSpPr>
      <p:grpSpPr>
        <a:xfrm>
          <a:off x="0" y="0"/>
          <a:ext cx="0" cy="0"/>
          <a:chOff x="0" y="0"/>
          <a:chExt cx="0" cy="0"/>
        </a:xfrm>
      </p:grpSpPr>
      <p:sp>
        <p:nvSpPr>
          <p:cNvPr id="135" name="Google Shape;135;g33a17636a0c_0_445:notes">
            <a:extLst>
              <a:ext uri="{FF2B5EF4-FFF2-40B4-BE49-F238E27FC236}">
                <a16:creationId xmlns:a16="http://schemas.microsoft.com/office/drawing/2014/main" id="{527E7976-7617-2B00-DA20-F7308BB903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3a17636a0c_0_445:notes">
            <a:extLst>
              <a:ext uri="{FF2B5EF4-FFF2-40B4-BE49-F238E27FC236}">
                <a16:creationId xmlns:a16="http://schemas.microsoft.com/office/drawing/2014/main" id="{1C44E39B-A090-2FF0-F244-045BB23A5DF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This conditions deals with remediation and verification. It’s not pre-commencement because the work may take place during development. </a:t>
            </a:r>
            <a:endParaRPr dirty="0"/>
          </a:p>
        </p:txBody>
      </p:sp>
    </p:spTree>
    <p:extLst>
      <p:ext uri="{BB962C8B-B14F-4D97-AF65-F5344CB8AC3E}">
        <p14:creationId xmlns:p14="http://schemas.microsoft.com/office/powerpoint/2010/main" val="3317767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0AC1E4B2-805E-D62C-D3D2-5F20BF0D35E0}"/>
            </a:ext>
          </a:extLst>
        </p:cNvPr>
        <p:cNvGrpSpPr/>
        <p:nvPr/>
      </p:nvGrpSpPr>
      <p:grpSpPr>
        <a:xfrm>
          <a:off x="0" y="0"/>
          <a:ext cx="0" cy="0"/>
          <a:chOff x="0" y="0"/>
          <a:chExt cx="0" cy="0"/>
        </a:xfrm>
      </p:grpSpPr>
      <p:sp>
        <p:nvSpPr>
          <p:cNvPr id="135" name="Google Shape;135;g33a17636a0c_0_445:notes">
            <a:extLst>
              <a:ext uri="{FF2B5EF4-FFF2-40B4-BE49-F238E27FC236}">
                <a16:creationId xmlns:a16="http://schemas.microsoft.com/office/drawing/2014/main" id="{9EF0D14B-FCCF-ADEF-DB14-36DDE1B346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3a17636a0c_0_445:notes">
            <a:extLst>
              <a:ext uri="{FF2B5EF4-FFF2-40B4-BE49-F238E27FC236}">
                <a16:creationId xmlns:a16="http://schemas.microsoft.com/office/drawing/2014/main" id="{B99ADAEF-1BAA-3235-AA30-BB59DF5687D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This one ensures that to any works are completed if they were part of the approved remediation strategy. They will also need to provide verification. This can be phased </a:t>
            </a:r>
            <a:endParaRPr dirty="0"/>
          </a:p>
        </p:txBody>
      </p:sp>
    </p:spTree>
    <p:extLst>
      <p:ext uri="{BB962C8B-B14F-4D97-AF65-F5344CB8AC3E}">
        <p14:creationId xmlns:p14="http://schemas.microsoft.com/office/powerpoint/2010/main" val="2656814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1A6AB2AA-A808-427F-0B3D-8B84B329B011}"/>
            </a:ext>
          </a:extLst>
        </p:cNvPr>
        <p:cNvGrpSpPr/>
        <p:nvPr/>
      </p:nvGrpSpPr>
      <p:grpSpPr>
        <a:xfrm>
          <a:off x="0" y="0"/>
          <a:ext cx="0" cy="0"/>
          <a:chOff x="0" y="0"/>
          <a:chExt cx="0" cy="0"/>
        </a:xfrm>
      </p:grpSpPr>
      <p:sp>
        <p:nvSpPr>
          <p:cNvPr id="135" name="Google Shape;135;g33a17636a0c_0_445:notes">
            <a:extLst>
              <a:ext uri="{FF2B5EF4-FFF2-40B4-BE49-F238E27FC236}">
                <a16:creationId xmlns:a16="http://schemas.microsoft.com/office/drawing/2014/main" id="{E45D1374-37A2-5D84-8E7C-2C35BB40504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3a17636a0c_0_445:notes">
            <a:extLst>
              <a:ext uri="{FF2B5EF4-FFF2-40B4-BE49-F238E27FC236}">
                <a16:creationId xmlns:a16="http://schemas.microsoft.com/office/drawing/2014/main" id="{EBCD0173-A40A-9560-C656-402B5FE6813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This condition refers to sites where initial characterisation or risk assessment means we were not expecting any land contamination, but allows for situations where there’s a possibility of something being found</a:t>
            </a:r>
            <a:endParaRPr dirty="0"/>
          </a:p>
        </p:txBody>
      </p:sp>
    </p:spTree>
    <p:extLst>
      <p:ext uri="{BB962C8B-B14F-4D97-AF65-F5344CB8AC3E}">
        <p14:creationId xmlns:p14="http://schemas.microsoft.com/office/powerpoint/2010/main" val="1791467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4C223787-B6F8-7DE9-9CAF-A9F013AEB264}"/>
            </a:ext>
          </a:extLst>
        </p:cNvPr>
        <p:cNvGrpSpPr/>
        <p:nvPr/>
      </p:nvGrpSpPr>
      <p:grpSpPr>
        <a:xfrm>
          <a:off x="0" y="0"/>
          <a:ext cx="0" cy="0"/>
          <a:chOff x="0" y="0"/>
          <a:chExt cx="0" cy="0"/>
        </a:xfrm>
      </p:grpSpPr>
      <p:sp>
        <p:nvSpPr>
          <p:cNvPr id="135" name="Google Shape;135;g33a17636a0c_0_445:notes">
            <a:extLst>
              <a:ext uri="{FF2B5EF4-FFF2-40B4-BE49-F238E27FC236}">
                <a16:creationId xmlns:a16="http://schemas.microsoft.com/office/drawing/2014/main" id="{51C6390A-A8E6-DCD6-A662-7A69FC43F6D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3a17636a0c_0_445:notes">
            <a:extLst>
              <a:ext uri="{FF2B5EF4-FFF2-40B4-BE49-F238E27FC236}">
                <a16:creationId xmlns:a16="http://schemas.microsoft.com/office/drawing/2014/main" id="{F0E70227-CF08-300A-9A05-CDD36B89165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This condition was written this way to ensure that it gets discharged, and anything unexpected is dealt with correctly and reported. The condition also requires confirmation if no unexpected contamination was encountered. This is very useful when the property is sold.</a:t>
            </a:r>
            <a:endParaRPr dirty="0"/>
          </a:p>
        </p:txBody>
      </p:sp>
    </p:spTree>
    <p:extLst>
      <p:ext uri="{BB962C8B-B14F-4D97-AF65-F5344CB8AC3E}">
        <p14:creationId xmlns:p14="http://schemas.microsoft.com/office/powerpoint/2010/main" val="1721283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a:extLst>
            <a:ext uri="{FF2B5EF4-FFF2-40B4-BE49-F238E27FC236}">
              <a16:creationId xmlns:a16="http://schemas.microsoft.com/office/drawing/2014/main" id="{F1A1ED74-88D9-39C6-7A03-806FB67BC47A}"/>
            </a:ext>
          </a:extLst>
        </p:cNvPr>
        <p:cNvGrpSpPr/>
        <p:nvPr/>
      </p:nvGrpSpPr>
      <p:grpSpPr>
        <a:xfrm>
          <a:off x="0" y="0"/>
          <a:ext cx="0" cy="0"/>
          <a:chOff x="0" y="0"/>
          <a:chExt cx="0" cy="0"/>
        </a:xfrm>
      </p:grpSpPr>
      <p:sp>
        <p:nvSpPr>
          <p:cNvPr id="89" name="Google Shape;89;g33a17636a0c_0_342:notes">
            <a:extLst>
              <a:ext uri="{FF2B5EF4-FFF2-40B4-BE49-F238E27FC236}">
                <a16:creationId xmlns:a16="http://schemas.microsoft.com/office/drawing/2014/main" id="{558CDD60-6E03-F636-877C-18146D55AE3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Both the NCLOG members and the planners consulted are keen to use this set of conditions, so that land contamination does not hold up decisions or development. Some will modify to suit local conditions. But remember, if sufficient information is provided with the application, then this reduces the need for conditions. So the local validation process if very important too. NCLOG want to hear from members who can help with good practice examples of this for future guidance. Also see the planning portal advice here </a:t>
            </a:r>
            <a:r>
              <a:rPr lang="en-GB" dirty="0">
                <a:hlinkClick r:id="rId3"/>
              </a:rPr>
              <a:t>Why do you need to know about land contamination? - Land contamination - Planning Portal</a:t>
            </a:r>
            <a:r>
              <a:rPr lang="en-GB" dirty="0"/>
              <a:t> We can report back to NCLOG and update the FAQs to make them even more useful</a:t>
            </a:r>
            <a:endParaRPr dirty="0"/>
          </a:p>
        </p:txBody>
      </p:sp>
      <p:sp>
        <p:nvSpPr>
          <p:cNvPr id="90" name="Google Shape;90;g33a17636a0c_0_342:notes">
            <a:extLst>
              <a:ext uri="{FF2B5EF4-FFF2-40B4-BE49-F238E27FC236}">
                <a16:creationId xmlns:a16="http://schemas.microsoft.com/office/drawing/2014/main" id="{9430EAD0-6C7B-E581-5A87-C58177DD184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23585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a:extLst>
            <a:ext uri="{FF2B5EF4-FFF2-40B4-BE49-F238E27FC236}">
              <a16:creationId xmlns:a16="http://schemas.microsoft.com/office/drawing/2014/main" id="{64D44C26-415F-5C4D-BC39-0CA54BACEC85}"/>
            </a:ext>
          </a:extLst>
        </p:cNvPr>
        <p:cNvGrpSpPr/>
        <p:nvPr/>
      </p:nvGrpSpPr>
      <p:grpSpPr>
        <a:xfrm>
          <a:off x="0" y="0"/>
          <a:ext cx="0" cy="0"/>
          <a:chOff x="0" y="0"/>
          <a:chExt cx="0" cy="0"/>
        </a:xfrm>
      </p:grpSpPr>
      <p:sp>
        <p:nvSpPr>
          <p:cNvPr id="89" name="Google Shape;89;g33a17636a0c_0_342:notes">
            <a:extLst>
              <a:ext uri="{FF2B5EF4-FFF2-40B4-BE49-F238E27FC236}">
                <a16:creationId xmlns:a16="http://schemas.microsoft.com/office/drawing/2014/main" id="{291C8BA0-552F-2E7B-58B3-38A8EBB9EF7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This is why the guidance came about. After a NCLOG survey of members about planning on land affected by contamination. These were the issue that needed solving. </a:t>
            </a:r>
            <a:endParaRPr dirty="0"/>
          </a:p>
        </p:txBody>
      </p:sp>
      <p:sp>
        <p:nvSpPr>
          <p:cNvPr id="90" name="Google Shape;90;g33a17636a0c_0_342:notes">
            <a:extLst>
              <a:ext uri="{FF2B5EF4-FFF2-40B4-BE49-F238E27FC236}">
                <a16:creationId xmlns:a16="http://schemas.microsoft.com/office/drawing/2014/main" id="{32270AE0-F380-F4D0-C764-A408444953F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8018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a:extLst>
            <a:ext uri="{FF2B5EF4-FFF2-40B4-BE49-F238E27FC236}">
              <a16:creationId xmlns:a16="http://schemas.microsoft.com/office/drawing/2014/main" id="{F0FC021E-9FA6-BDE5-2430-AFADC90A333F}"/>
            </a:ext>
          </a:extLst>
        </p:cNvPr>
        <p:cNvGrpSpPr/>
        <p:nvPr/>
      </p:nvGrpSpPr>
      <p:grpSpPr>
        <a:xfrm>
          <a:off x="0" y="0"/>
          <a:ext cx="0" cy="0"/>
          <a:chOff x="0" y="0"/>
          <a:chExt cx="0" cy="0"/>
        </a:xfrm>
      </p:grpSpPr>
      <p:sp>
        <p:nvSpPr>
          <p:cNvPr id="89" name="Google Shape;89;g33a17636a0c_0_342:notes">
            <a:extLst>
              <a:ext uri="{FF2B5EF4-FFF2-40B4-BE49-F238E27FC236}">
                <a16:creationId xmlns:a16="http://schemas.microsoft.com/office/drawing/2014/main" id="{0EBFC9F8-7D7A-8699-DD63-8015F37E364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The subgroup of NCLOG was set  up to write guidance on how to write good conditions for land contamination. Everyone was very experienced at working with land contamination in a planning context and there was input from devolved administrations. One big issue was in getting the right information and reports submitted with applications and also when conditions came to be discharged. Here at XX local authority we use XX conditions and we find that developers and consultants still don’t always submit the right information. This can hold up the planning process. [Or put in what else is relevant to your experience]</a:t>
            </a:r>
            <a:endParaRPr dirty="0"/>
          </a:p>
        </p:txBody>
      </p:sp>
      <p:sp>
        <p:nvSpPr>
          <p:cNvPr id="90" name="Google Shape;90;g33a17636a0c_0_342:notes">
            <a:extLst>
              <a:ext uri="{FF2B5EF4-FFF2-40B4-BE49-F238E27FC236}">
                <a16:creationId xmlns:a16="http://schemas.microsoft.com/office/drawing/2014/main" id="{CDA0AC00-5286-A4A4-D74C-F09CF90EC9C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7953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a:extLst>
            <a:ext uri="{FF2B5EF4-FFF2-40B4-BE49-F238E27FC236}">
              <a16:creationId xmlns:a16="http://schemas.microsoft.com/office/drawing/2014/main" id="{E9C0EF4D-535E-632B-B4C7-957AD6DA6C3E}"/>
            </a:ext>
          </a:extLst>
        </p:cNvPr>
        <p:cNvGrpSpPr/>
        <p:nvPr/>
      </p:nvGrpSpPr>
      <p:grpSpPr>
        <a:xfrm>
          <a:off x="0" y="0"/>
          <a:ext cx="0" cy="0"/>
          <a:chOff x="0" y="0"/>
          <a:chExt cx="0" cy="0"/>
        </a:xfrm>
      </p:grpSpPr>
      <p:sp>
        <p:nvSpPr>
          <p:cNvPr id="89" name="Google Shape;89;g33a17636a0c_0_342:notes">
            <a:extLst>
              <a:ext uri="{FF2B5EF4-FFF2-40B4-BE49-F238E27FC236}">
                <a16:creationId xmlns:a16="http://schemas.microsoft.com/office/drawing/2014/main" id="{0D9744AA-9EB1-AC6C-A102-2875A9DFCB5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The group put together a set of guiding principles for conditions. This was based on planning and contaminated land practice guidance and technical guidance for effective regulation of land contamination and to ensure a safe development in accordance with NPPF (Dec 2024) </a:t>
            </a:r>
            <a:r>
              <a:rPr lang="en-GB" sz="1200" b="0" i="0" u="none" strike="noStrike" kern="1200" baseline="0" dirty="0">
                <a:solidFill>
                  <a:schemeClr val="tx1"/>
                </a:solidFill>
                <a:latin typeface="+mn-lt"/>
                <a:ea typeface="+mn-ea"/>
                <a:cs typeface="+mn-cs"/>
              </a:rPr>
              <a:t>Paragraphs 187(e), 187(f), 196 and 197 and planning circulars. Planning conditions must be: 1) Necessary; 2) Relevant to planning; 3) Relevant to the development to be permitted; 4) Enforceable; 5) Precise; 6) Reasonable in all other respects. </a:t>
            </a:r>
          </a:p>
          <a:p>
            <a:pPr marL="0" lvl="0" indent="0" algn="l" rtl="0">
              <a:lnSpc>
                <a:spcPct val="100000"/>
              </a:lnSpc>
              <a:spcBef>
                <a:spcPts val="0"/>
              </a:spcBef>
              <a:spcAft>
                <a:spcPts val="0"/>
              </a:spcAft>
              <a:buSzPts val="1100"/>
              <a:buNone/>
            </a:pPr>
            <a:endParaRPr dirty="0"/>
          </a:p>
        </p:txBody>
      </p:sp>
      <p:sp>
        <p:nvSpPr>
          <p:cNvPr id="90" name="Google Shape;90;g33a17636a0c_0_342:notes">
            <a:extLst>
              <a:ext uri="{FF2B5EF4-FFF2-40B4-BE49-F238E27FC236}">
                <a16:creationId xmlns:a16="http://schemas.microsoft.com/office/drawing/2014/main" id="{83E79AED-57B7-4A6C-FA66-5635C2F6AFD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20095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a:extLst>
            <a:ext uri="{FF2B5EF4-FFF2-40B4-BE49-F238E27FC236}">
              <a16:creationId xmlns:a16="http://schemas.microsoft.com/office/drawing/2014/main" id="{81B23840-7C1C-C7B4-E5B2-870F0DC4B503}"/>
            </a:ext>
          </a:extLst>
        </p:cNvPr>
        <p:cNvGrpSpPr/>
        <p:nvPr/>
      </p:nvGrpSpPr>
      <p:grpSpPr>
        <a:xfrm>
          <a:off x="0" y="0"/>
          <a:ext cx="0" cy="0"/>
          <a:chOff x="0" y="0"/>
          <a:chExt cx="0" cy="0"/>
        </a:xfrm>
      </p:grpSpPr>
      <p:sp>
        <p:nvSpPr>
          <p:cNvPr id="89" name="Google Shape;89;g33a17636a0c_0_342:notes">
            <a:extLst>
              <a:ext uri="{FF2B5EF4-FFF2-40B4-BE49-F238E27FC236}">
                <a16:creationId xmlns:a16="http://schemas.microsoft.com/office/drawing/2014/main" id="{C74E406B-484C-1C42-A8A2-E8B52A35396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The group consulted widely to make sure the guidance reflected both planners and contaminated land officers’ needs. This was to make sure the conditions would be fit for purpose and widely accepted. If comments couldn’t be accommodated in the conditions, then this is reflected in the FAQ.</a:t>
            </a:r>
            <a:endParaRPr dirty="0"/>
          </a:p>
        </p:txBody>
      </p:sp>
      <p:sp>
        <p:nvSpPr>
          <p:cNvPr id="90" name="Google Shape;90;g33a17636a0c_0_342:notes">
            <a:extLst>
              <a:ext uri="{FF2B5EF4-FFF2-40B4-BE49-F238E27FC236}">
                <a16:creationId xmlns:a16="http://schemas.microsoft.com/office/drawing/2014/main" id="{BE406699-583B-2FB9-A2AA-4ED77A6307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84147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a:extLst>
            <a:ext uri="{FF2B5EF4-FFF2-40B4-BE49-F238E27FC236}">
              <a16:creationId xmlns:a16="http://schemas.microsoft.com/office/drawing/2014/main" id="{81AC4A9A-749E-2731-358C-307F6944AC0E}"/>
            </a:ext>
          </a:extLst>
        </p:cNvPr>
        <p:cNvGrpSpPr/>
        <p:nvPr/>
      </p:nvGrpSpPr>
      <p:grpSpPr>
        <a:xfrm>
          <a:off x="0" y="0"/>
          <a:ext cx="0" cy="0"/>
          <a:chOff x="0" y="0"/>
          <a:chExt cx="0" cy="0"/>
        </a:xfrm>
      </p:grpSpPr>
      <p:sp>
        <p:nvSpPr>
          <p:cNvPr id="89" name="Google Shape;89;g33a17636a0c_0_342:notes">
            <a:extLst>
              <a:ext uri="{FF2B5EF4-FFF2-40B4-BE49-F238E27FC236}">
                <a16:creationId xmlns:a16="http://schemas.microsoft.com/office/drawing/2014/main" id="{851F32C6-FE0E-5299-E5B4-4D54B4303A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All the way through, the language matches that in the National Planning Policy Framework and the EA’s LCRM. Both these documents are overarching guidance and refer to each other and to other relevant guidance. The guidance contains sections on ‘the function of conditions’, ‘when you need to use pre-commencement’, ‘how this applies in devolved administrations’, the guiding principles and the 4 framework conditions. So you can use the guidance to amend the 4 conditions or write bespoke conditions to suit</a:t>
            </a:r>
            <a:endParaRPr dirty="0"/>
          </a:p>
        </p:txBody>
      </p:sp>
      <p:sp>
        <p:nvSpPr>
          <p:cNvPr id="90" name="Google Shape;90;g33a17636a0c_0_342:notes">
            <a:extLst>
              <a:ext uri="{FF2B5EF4-FFF2-40B4-BE49-F238E27FC236}">
                <a16:creationId xmlns:a16="http://schemas.microsoft.com/office/drawing/2014/main" id="{DF58B386-F205-A0E2-10C7-FE317FEC717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61629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a:extLst>
            <a:ext uri="{FF2B5EF4-FFF2-40B4-BE49-F238E27FC236}">
              <a16:creationId xmlns:a16="http://schemas.microsoft.com/office/drawing/2014/main" id="{3F951830-C4DB-CC3F-7639-2405044947CC}"/>
            </a:ext>
          </a:extLst>
        </p:cNvPr>
        <p:cNvGrpSpPr/>
        <p:nvPr/>
      </p:nvGrpSpPr>
      <p:grpSpPr>
        <a:xfrm>
          <a:off x="0" y="0"/>
          <a:ext cx="0" cy="0"/>
          <a:chOff x="0" y="0"/>
          <a:chExt cx="0" cy="0"/>
        </a:xfrm>
      </p:grpSpPr>
      <p:sp>
        <p:nvSpPr>
          <p:cNvPr id="89" name="Google Shape;89;g33a17636a0c_0_342:notes">
            <a:extLst>
              <a:ext uri="{FF2B5EF4-FFF2-40B4-BE49-F238E27FC236}">
                <a16:creationId xmlns:a16="http://schemas.microsoft.com/office/drawing/2014/main" id="{1B42BE2B-9825-6C17-A002-F49AD3C02FD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t>The four conditions cover all the stages of contaminated land investigation and remediation, including discovery of unexpected contamination. They are framework conditions so they can be modified to suit local policy. The next few slides set out the four conditions</a:t>
            </a:r>
            <a:endParaRPr dirty="0"/>
          </a:p>
        </p:txBody>
      </p:sp>
      <p:sp>
        <p:nvSpPr>
          <p:cNvPr id="90" name="Google Shape;90;g33a17636a0c_0_342:notes">
            <a:extLst>
              <a:ext uri="{FF2B5EF4-FFF2-40B4-BE49-F238E27FC236}">
                <a16:creationId xmlns:a16="http://schemas.microsoft.com/office/drawing/2014/main" id="{15C82269-23C2-BE13-4091-347A029D6DC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5965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3a17636a0c_0_4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3a17636a0c_0_4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Condition 1 is about the characterisation and risk assessment. We use the language in LCRM and NPPF. The guidance also contains a list of comparable terms. Because different applicants and consultants often use different terms to describe investigations and reports. EG preliminary risk assessment, desk study, PRA, phase 1 investigation</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933C26DB-1710-3BC9-30D6-6ACADC14FF1C}"/>
            </a:ext>
          </a:extLst>
        </p:cNvPr>
        <p:cNvGrpSpPr/>
        <p:nvPr/>
      </p:nvGrpSpPr>
      <p:grpSpPr>
        <a:xfrm>
          <a:off x="0" y="0"/>
          <a:ext cx="0" cy="0"/>
          <a:chOff x="0" y="0"/>
          <a:chExt cx="0" cy="0"/>
        </a:xfrm>
      </p:grpSpPr>
      <p:sp>
        <p:nvSpPr>
          <p:cNvPr id="135" name="Google Shape;135;g33a17636a0c_0_445:notes">
            <a:extLst>
              <a:ext uri="{FF2B5EF4-FFF2-40B4-BE49-F238E27FC236}">
                <a16:creationId xmlns:a16="http://schemas.microsoft.com/office/drawing/2014/main" id="{1E46CFC2-0BAC-E2ED-327A-715E03B2A2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3a17636a0c_0_445:notes">
            <a:extLst>
              <a:ext uri="{FF2B5EF4-FFF2-40B4-BE49-F238E27FC236}">
                <a16:creationId xmlns:a16="http://schemas.microsoft.com/office/drawing/2014/main" id="{13BC79F7-8F83-4303-DC16-C842E97D220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This follows the stages in LCRM. Includes a reason based on NPPF with specific ref to paragraphs as requested by planners. The documents are the ones set out in LCRM, but you can refer to the list of comparable terms. </a:t>
            </a:r>
            <a:endParaRPr dirty="0"/>
          </a:p>
        </p:txBody>
      </p:sp>
    </p:spTree>
    <p:extLst>
      <p:ext uri="{BB962C8B-B14F-4D97-AF65-F5344CB8AC3E}">
        <p14:creationId xmlns:p14="http://schemas.microsoft.com/office/powerpoint/2010/main" val="410480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2F296-7F44-8F9C-CA9A-F2E01DF14BE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2B90D63-9BC4-DF92-77C8-D0B23F8B5A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F7783FB-F32C-E500-E256-02A513244E2B}"/>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5" name="Footer Placeholder 4">
            <a:extLst>
              <a:ext uri="{FF2B5EF4-FFF2-40B4-BE49-F238E27FC236}">
                <a16:creationId xmlns:a16="http://schemas.microsoft.com/office/drawing/2014/main" id="{81978F23-3AA9-5DE8-86E5-8C038EE993C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BA8731-F2E4-B6A6-1B75-0CFDEEE87CB9}"/>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2629970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11A76-85AC-C314-C707-D181A844307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65519A2-E352-8731-5D78-EEAEC382F54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BF9DAEB-61D7-13BF-8415-BF9E5FE8794F}"/>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5" name="Footer Placeholder 4">
            <a:extLst>
              <a:ext uri="{FF2B5EF4-FFF2-40B4-BE49-F238E27FC236}">
                <a16:creationId xmlns:a16="http://schemas.microsoft.com/office/drawing/2014/main" id="{52ADE374-1C65-E4E9-9040-71146E2C80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E0C85E9-0B92-D037-FE5D-32B2BA9DD66E}"/>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49992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B1250DC-4AF2-12B6-3630-06DE56B1B69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FCB2546-5419-8908-0373-DAF8E1A0C88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260CF08-19AB-226D-285D-65842DA37139}"/>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5" name="Footer Placeholder 4">
            <a:extLst>
              <a:ext uri="{FF2B5EF4-FFF2-40B4-BE49-F238E27FC236}">
                <a16:creationId xmlns:a16="http://schemas.microsoft.com/office/drawing/2014/main" id="{E4F8C6A0-4FE7-6A6E-A2E2-587E3FB5249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7CBCFFA-A008-59B4-3022-CFDDCB920CA8}"/>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2892109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3742640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817169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6646385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8377417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75532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0672168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9310075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322452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A1A11-38B8-3496-5B3A-A10DFDDE1FD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C80408D-D2DA-5CDE-6A72-4EE26447134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B64E134-76C1-1CA1-659E-83A1D8379113}"/>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5" name="Footer Placeholder 4">
            <a:extLst>
              <a:ext uri="{FF2B5EF4-FFF2-40B4-BE49-F238E27FC236}">
                <a16:creationId xmlns:a16="http://schemas.microsoft.com/office/drawing/2014/main" id="{363C0E5A-A541-C5DC-9C46-2F9DAF5963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A9BE56-D392-AB43-6949-48028201F360}"/>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9714160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8365192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57189" algn="ctr">
              <a:spcBef>
                <a:spcPts val="0"/>
              </a:spcBef>
              <a:spcAft>
                <a:spcPts val="0"/>
              </a:spcAft>
              <a:buSzPts val="18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722401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003756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0A94B-8AB0-6C5E-6C8F-AD255F36E2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BA70AF4-FC94-8DBB-464E-19D9949F53A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BE0B176-4321-C91D-EA29-068FC879D190}"/>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5" name="Footer Placeholder 4">
            <a:extLst>
              <a:ext uri="{FF2B5EF4-FFF2-40B4-BE49-F238E27FC236}">
                <a16:creationId xmlns:a16="http://schemas.microsoft.com/office/drawing/2014/main" id="{18D14EF2-52C4-3FCF-763E-BA6E4945254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6104D85-8D9D-20F5-09E5-77943767DBD8}"/>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1614092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BAFB-8B08-5F53-A027-C87877D3F24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4B93C1A-0CC1-D8B2-DB06-E9761496C0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2412E73-BDC6-C852-2CF5-07E3779EE66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3210C5C-6142-D6EF-4CC0-638D0F1F8485}"/>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6" name="Footer Placeholder 5">
            <a:extLst>
              <a:ext uri="{FF2B5EF4-FFF2-40B4-BE49-F238E27FC236}">
                <a16:creationId xmlns:a16="http://schemas.microsoft.com/office/drawing/2014/main" id="{C089C465-0345-D656-B795-A9D820EB36E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E0F60A3-3881-D87A-59EB-50158175FD1F}"/>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4292098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E46A9-D3F8-08F1-5653-91E79D90A2C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7EA4C84-6940-69A3-A44D-74607889E1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2009DF-7106-F26F-194D-A34F0E2D85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0FF193-9234-6735-7D28-2C163F237D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7E79A25-A296-6724-5145-F1406456F11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D3CB330-DF64-4B09-B639-BA4937016F4E}"/>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8" name="Footer Placeholder 7">
            <a:extLst>
              <a:ext uri="{FF2B5EF4-FFF2-40B4-BE49-F238E27FC236}">
                <a16:creationId xmlns:a16="http://schemas.microsoft.com/office/drawing/2014/main" id="{70C8DF45-143D-FFBD-924E-2C8C8DE720C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05F1FD8-D0FC-0A2F-4E0C-1935876AA474}"/>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1582192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8C197-B314-3CFB-16CC-080AED204E3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6E9285F-D23F-B5A3-03A9-49312DE65A89}"/>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4" name="Footer Placeholder 3">
            <a:extLst>
              <a:ext uri="{FF2B5EF4-FFF2-40B4-BE49-F238E27FC236}">
                <a16:creationId xmlns:a16="http://schemas.microsoft.com/office/drawing/2014/main" id="{A194FE18-8D32-5CB5-8617-A35364609EF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1A8D31F-1EB0-EF98-9E13-E5F5FB434066}"/>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3352456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E8510F-31A3-7510-8DDE-DCA543F50D50}"/>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3" name="Footer Placeholder 2">
            <a:extLst>
              <a:ext uri="{FF2B5EF4-FFF2-40B4-BE49-F238E27FC236}">
                <a16:creationId xmlns:a16="http://schemas.microsoft.com/office/drawing/2014/main" id="{2F600846-3ADB-26E4-2359-B134F478104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F6894D3-FE89-E281-2A58-1384A660B63D}"/>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1747960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13BE1-AE92-E44D-C8A4-01FA2B5592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67EC7F3-09C7-3779-62FD-CA3D571295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16F2D30-73C4-1DE9-DBAE-4D3412E92D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1CD1F7-E629-1721-81C5-5D82F1A8DCD9}"/>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6" name="Footer Placeholder 5">
            <a:extLst>
              <a:ext uri="{FF2B5EF4-FFF2-40B4-BE49-F238E27FC236}">
                <a16:creationId xmlns:a16="http://schemas.microsoft.com/office/drawing/2014/main" id="{C3AAB9C8-5E56-EFD9-CA54-819EA39464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DFBEEAB-3A96-6BF7-E9F9-1260B2D33014}"/>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528855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E70D7-2C11-3B18-4101-3DE1DA67AA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BBDC146-9AAA-19C0-767D-CE028F5085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DF332DC-CCD4-B60D-BFAC-636074C51A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A4ED17-60D3-AE3B-34B7-275CBC24FB64}"/>
              </a:ext>
            </a:extLst>
          </p:cNvPr>
          <p:cNvSpPr>
            <a:spLocks noGrp="1"/>
          </p:cNvSpPr>
          <p:nvPr>
            <p:ph type="dt" sz="half" idx="10"/>
          </p:nvPr>
        </p:nvSpPr>
        <p:spPr/>
        <p:txBody>
          <a:bodyPr/>
          <a:lstStyle/>
          <a:p>
            <a:fld id="{E4BA834E-080F-4B69-82C2-F83144441206}" type="datetimeFigureOut">
              <a:rPr lang="en-GB" smtClean="0"/>
              <a:t>04/06/2026</a:t>
            </a:fld>
            <a:endParaRPr lang="en-GB"/>
          </a:p>
        </p:txBody>
      </p:sp>
      <p:sp>
        <p:nvSpPr>
          <p:cNvPr id="6" name="Footer Placeholder 5">
            <a:extLst>
              <a:ext uri="{FF2B5EF4-FFF2-40B4-BE49-F238E27FC236}">
                <a16:creationId xmlns:a16="http://schemas.microsoft.com/office/drawing/2014/main" id="{77708A38-93DF-368E-598F-5EC00BC5E0C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C7A782C-5493-D282-63B7-3FE79429945A}"/>
              </a:ext>
            </a:extLst>
          </p:cNvPr>
          <p:cNvSpPr>
            <a:spLocks noGrp="1"/>
          </p:cNvSpPr>
          <p:nvPr>
            <p:ph type="sldNum" sz="quarter" idx="12"/>
          </p:nvPr>
        </p:nvSpPr>
        <p:spPr/>
        <p:txBody>
          <a:bodyPr/>
          <a:lstStyle/>
          <a:p>
            <a:fld id="{928A73B8-6999-45F2-B94E-1267901DDC7C}" type="slidenum">
              <a:rPr lang="en-GB" smtClean="0"/>
              <a:t>‹#›</a:t>
            </a:fld>
            <a:endParaRPr lang="en-GB"/>
          </a:p>
        </p:txBody>
      </p:sp>
    </p:spTree>
    <p:extLst>
      <p:ext uri="{BB962C8B-B14F-4D97-AF65-F5344CB8AC3E}">
        <p14:creationId xmlns:p14="http://schemas.microsoft.com/office/powerpoint/2010/main" val="2945539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E5C298-8D23-5815-2808-A028BDBBC2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CDE0343-B508-F860-05A7-A2C8E29822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75C1502-8957-330A-087D-D11B5E8F9F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4BA834E-080F-4B69-82C2-F83144441206}" type="datetimeFigureOut">
              <a:rPr lang="en-GB" smtClean="0"/>
              <a:t>04/06/2026</a:t>
            </a:fld>
            <a:endParaRPr lang="en-GB"/>
          </a:p>
        </p:txBody>
      </p:sp>
      <p:sp>
        <p:nvSpPr>
          <p:cNvPr id="5" name="Footer Placeholder 4">
            <a:extLst>
              <a:ext uri="{FF2B5EF4-FFF2-40B4-BE49-F238E27FC236}">
                <a16:creationId xmlns:a16="http://schemas.microsoft.com/office/drawing/2014/main" id="{1C2BBDF6-ADED-AE69-DE06-3CE175469C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3F5EFB9E-4D01-1496-1136-DC856A1311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28A73B8-6999-45F2-B94E-1267901DDC7C}" type="slidenum">
              <a:rPr lang="en-GB" smtClean="0"/>
              <a:t>‹#›</a:t>
            </a:fld>
            <a:endParaRPr lang="en-GB"/>
          </a:p>
        </p:txBody>
      </p:sp>
    </p:spTree>
    <p:extLst>
      <p:ext uri="{BB962C8B-B14F-4D97-AF65-F5344CB8AC3E}">
        <p14:creationId xmlns:p14="http://schemas.microsoft.com/office/powerpoint/2010/main" val="4105484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102458933"/>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6.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0C7B5"/>
        </a:solidFill>
        <a:effectLst/>
      </p:bgPr>
    </p:bg>
    <p:spTree>
      <p:nvGrpSpPr>
        <p:cNvPr id="1" name="Shape 63"/>
        <p:cNvGrpSpPr/>
        <p:nvPr/>
      </p:nvGrpSpPr>
      <p:grpSpPr>
        <a:xfrm>
          <a:off x="0" y="0"/>
          <a:ext cx="0" cy="0"/>
          <a:chOff x="0" y="0"/>
          <a:chExt cx="0" cy="0"/>
        </a:xfrm>
      </p:grpSpPr>
      <p:pic>
        <p:nvPicPr>
          <p:cNvPr id="64" name="Google Shape;64;p14"/>
          <p:cNvPicPr preferRelativeResize="0"/>
          <p:nvPr/>
        </p:nvPicPr>
        <p:blipFill rotWithShape="1">
          <a:blip r:embed="rId3">
            <a:alphaModFix/>
          </a:blip>
          <a:srcRect l="9966" b="48833"/>
          <a:stretch/>
        </p:blipFill>
        <p:spPr>
          <a:xfrm>
            <a:off x="-1369" y="4140034"/>
            <a:ext cx="5447564" cy="2717965"/>
          </a:xfrm>
          <a:prstGeom prst="rect">
            <a:avLst/>
          </a:prstGeom>
          <a:noFill/>
          <a:ln>
            <a:noFill/>
          </a:ln>
        </p:spPr>
      </p:pic>
      <p:pic>
        <p:nvPicPr>
          <p:cNvPr id="65" name="Google Shape;65;p14"/>
          <p:cNvPicPr preferRelativeResize="0"/>
          <p:nvPr/>
        </p:nvPicPr>
        <p:blipFill rotWithShape="1">
          <a:blip r:embed="rId4">
            <a:alphaModFix/>
          </a:blip>
          <a:srcRect t="55789" r="25573"/>
          <a:stretch/>
        </p:blipFill>
        <p:spPr>
          <a:xfrm rot="10800000">
            <a:off x="-1367" y="4741803"/>
            <a:ext cx="4120364" cy="2149931"/>
          </a:xfrm>
          <a:prstGeom prst="rect">
            <a:avLst/>
          </a:prstGeom>
          <a:noFill/>
          <a:ln>
            <a:noFill/>
          </a:ln>
        </p:spPr>
      </p:pic>
      <p:sp>
        <p:nvSpPr>
          <p:cNvPr id="66" name="Google Shape;66;p14"/>
          <p:cNvSpPr txBox="1">
            <a:spLocks noGrp="1"/>
          </p:cNvSpPr>
          <p:nvPr>
            <p:ph type="title"/>
          </p:nvPr>
        </p:nvSpPr>
        <p:spPr>
          <a:xfrm>
            <a:off x="0" y="618577"/>
            <a:ext cx="12192000" cy="1275600"/>
          </a:xfrm>
          <a:prstGeom prst="rect">
            <a:avLst/>
          </a:prstGeom>
          <a:noFill/>
          <a:ln>
            <a:noFill/>
          </a:ln>
        </p:spPr>
        <p:txBody>
          <a:bodyPr spcFirstLastPara="1" wrap="square" lIns="91433" tIns="45700" rIns="91433" bIns="45700" anchor="ctr" anchorCtr="0">
            <a:noAutofit/>
          </a:bodyPr>
          <a:lstStyle/>
          <a:p>
            <a:pPr algn="ctr">
              <a:lnSpc>
                <a:spcPct val="90000"/>
              </a:lnSpc>
              <a:buClr>
                <a:srgbClr val="191630"/>
              </a:buClr>
              <a:buSzPts val="6600"/>
            </a:pPr>
            <a:r>
              <a:rPr lang="en-GB" sz="6000" dirty="0">
                <a:latin typeface="Aptos" panose="02110004020202020204"/>
              </a:rPr>
              <a:t>Framework Planning Conditions</a:t>
            </a:r>
            <a:endParaRPr lang="en-GB" sz="5600" b="1" dirty="0">
              <a:solidFill>
                <a:srgbClr val="191630"/>
              </a:solidFill>
              <a:latin typeface="Aptos" panose="02110004020202020204"/>
              <a:ea typeface="Source Serif 4"/>
              <a:cs typeface="Source Serif 4"/>
            </a:endParaRPr>
          </a:p>
        </p:txBody>
      </p:sp>
      <p:pic>
        <p:nvPicPr>
          <p:cNvPr id="67" name="Google Shape;67;p14"/>
          <p:cNvPicPr preferRelativeResize="0"/>
          <p:nvPr/>
        </p:nvPicPr>
        <p:blipFill>
          <a:blip r:embed="rId5">
            <a:alphaModFix/>
          </a:blip>
          <a:stretch>
            <a:fillRect/>
          </a:stretch>
        </p:blipFill>
        <p:spPr>
          <a:xfrm>
            <a:off x="9417743" y="5382209"/>
            <a:ext cx="2551200" cy="1275600"/>
          </a:xfrm>
          <a:prstGeom prst="rect">
            <a:avLst/>
          </a:prstGeom>
          <a:noFill/>
          <a:ln>
            <a:noFill/>
          </a:ln>
        </p:spPr>
      </p:pic>
      <p:sp>
        <p:nvSpPr>
          <p:cNvPr id="2" name="TextBox 1">
            <a:extLst>
              <a:ext uri="{FF2B5EF4-FFF2-40B4-BE49-F238E27FC236}">
                <a16:creationId xmlns:a16="http://schemas.microsoft.com/office/drawing/2014/main" id="{3317353E-7CDD-15F0-2B5E-727C7E961FA3}"/>
              </a:ext>
            </a:extLst>
          </p:cNvPr>
          <p:cNvSpPr txBox="1"/>
          <p:nvPr/>
        </p:nvSpPr>
        <p:spPr>
          <a:xfrm>
            <a:off x="1141917" y="2034281"/>
            <a:ext cx="9853461" cy="461665"/>
          </a:xfrm>
          <a:prstGeom prst="rect">
            <a:avLst/>
          </a:prstGeom>
          <a:noFill/>
        </p:spPr>
        <p:txBody>
          <a:bodyPr wrap="square" rtlCol="0">
            <a:spAutoFit/>
          </a:bodyPr>
          <a:lstStyle/>
          <a:p>
            <a:r>
              <a:rPr lang="en-GB" sz="2400" dirty="0">
                <a:latin typeface="Aptos" panose="02110004020202020204"/>
              </a:rPr>
              <a:t>Practical Guidance for Land Contamination Regulators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0C7B5"/>
        </a:solidFill>
        <a:effectLst/>
      </p:bgPr>
    </p:bg>
    <p:spTree>
      <p:nvGrpSpPr>
        <p:cNvPr id="1" name="Shape 137">
          <a:extLst>
            <a:ext uri="{FF2B5EF4-FFF2-40B4-BE49-F238E27FC236}">
              <a16:creationId xmlns:a16="http://schemas.microsoft.com/office/drawing/2014/main" id="{848AA27F-0E59-88E4-B059-C606DDEF50E8}"/>
            </a:ext>
          </a:extLst>
        </p:cNvPr>
        <p:cNvGrpSpPr/>
        <p:nvPr/>
      </p:nvGrpSpPr>
      <p:grpSpPr>
        <a:xfrm>
          <a:off x="0" y="0"/>
          <a:ext cx="0" cy="0"/>
          <a:chOff x="0" y="0"/>
          <a:chExt cx="0" cy="0"/>
        </a:xfrm>
      </p:grpSpPr>
      <p:pic>
        <p:nvPicPr>
          <p:cNvPr id="139" name="Google Shape;139;p22">
            <a:extLst>
              <a:ext uri="{FF2B5EF4-FFF2-40B4-BE49-F238E27FC236}">
                <a16:creationId xmlns:a16="http://schemas.microsoft.com/office/drawing/2014/main" id="{6E969528-0D6C-F9D5-0238-FA6999F04B26}"/>
              </a:ext>
            </a:extLst>
          </p:cNvPr>
          <p:cNvPicPr preferRelativeResize="0"/>
          <p:nvPr/>
        </p:nvPicPr>
        <p:blipFill>
          <a:blip r:embed="rId3">
            <a:alphaModFix/>
          </a:blip>
          <a:stretch>
            <a:fillRect/>
          </a:stretch>
        </p:blipFill>
        <p:spPr>
          <a:xfrm>
            <a:off x="9417743" y="5382209"/>
            <a:ext cx="2551200" cy="1275600"/>
          </a:xfrm>
          <a:prstGeom prst="rect">
            <a:avLst/>
          </a:prstGeom>
          <a:noFill/>
          <a:ln>
            <a:noFill/>
          </a:ln>
        </p:spPr>
      </p:pic>
      <p:sp>
        <p:nvSpPr>
          <p:cNvPr id="3" name="Title 2">
            <a:extLst>
              <a:ext uri="{FF2B5EF4-FFF2-40B4-BE49-F238E27FC236}">
                <a16:creationId xmlns:a16="http://schemas.microsoft.com/office/drawing/2014/main" id="{660A187E-FC06-A36A-536F-62AB367ABD96}"/>
              </a:ext>
            </a:extLst>
          </p:cNvPr>
          <p:cNvSpPr>
            <a:spLocks noGrp="1"/>
          </p:cNvSpPr>
          <p:nvPr>
            <p:ph type="title"/>
          </p:nvPr>
        </p:nvSpPr>
        <p:spPr/>
        <p:txBody>
          <a:bodyPr>
            <a:noAutofit/>
          </a:bodyPr>
          <a:lstStyle/>
          <a:p>
            <a:r>
              <a:rPr lang="en-GB" sz="4000" dirty="0">
                <a:latin typeface="Aptos Display" panose="02110004020202020204"/>
              </a:rPr>
              <a:t>Framework Planning Condition 02</a:t>
            </a:r>
          </a:p>
        </p:txBody>
      </p:sp>
      <p:sp>
        <p:nvSpPr>
          <p:cNvPr id="7" name="TextBox 6">
            <a:extLst>
              <a:ext uri="{FF2B5EF4-FFF2-40B4-BE49-F238E27FC236}">
                <a16:creationId xmlns:a16="http://schemas.microsoft.com/office/drawing/2014/main" id="{756CC348-4CA6-1416-19B2-55469DB3FD98}"/>
              </a:ext>
            </a:extLst>
          </p:cNvPr>
          <p:cNvSpPr txBox="1"/>
          <p:nvPr/>
        </p:nvSpPr>
        <p:spPr>
          <a:xfrm>
            <a:off x="415599" y="1842779"/>
            <a:ext cx="9002143" cy="4401205"/>
          </a:xfrm>
          <a:prstGeom prst="rect">
            <a:avLst/>
          </a:prstGeom>
          <a:noFill/>
        </p:spPr>
        <p:txBody>
          <a:bodyPr wrap="square">
            <a:spAutoFit/>
          </a:bodyPr>
          <a:lstStyle/>
          <a:p>
            <a:r>
              <a:rPr lang="en-GB" sz="2800" b="1" dirty="0">
                <a:latin typeface="Aptos" panose="02110004020202020204"/>
              </a:rPr>
              <a:t>Remediation Strategy &amp; Verification Plan </a:t>
            </a:r>
          </a:p>
          <a:p>
            <a:r>
              <a:rPr lang="en-GB" sz="2800" dirty="0">
                <a:latin typeface="Aptos" panose="02110004020202020204"/>
              </a:rPr>
              <a:t>	</a:t>
            </a:r>
          </a:p>
          <a:p>
            <a:r>
              <a:rPr lang="en-GB" sz="2800" b="1" dirty="0">
                <a:latin typeface="Aptos" panose="02110004020202020204"/>
              </a:rPr>
              <a:t>Ideally used when:</a:t>
            </a:r>
            <a:r>
              <a:rPr lang="en-GB" sz="2800" dirty="0">
                <a:latin typeface="Aptos" panose="02110004020202020204"/>
              </a:rPr>
              <a:t>	</a:t>
            </a:r>
          </a:p>
          <a:p>
            <a:r>
              <a:rPr lang="en-GB" sz="2800" dirty="0">
                <a:latin typeface="Aptos" panose="02110004020202020204"/>
              </a:rPr>
              <a:t>Development is located wholly or partially on or adjacent to Potentially Contaminated Land and/or is proposed for a Sensitive End Use. 	</a:t>
            </a:r>
          </a:p>
          <a:p>
            <a:endParaRPr lang="en-GB" sz="2800" dirty="0">
              <a:latin typeface="Aptos" panose="02110004020202020204"/>
            </a:endParaRPr>
          </a:p>
          <a:p>
            <a:r>
              <a:rPr lang="en-GB" sz="2800" b="1" dirty="0">
                <a:latin typeface="Aptos" panose="02110004020202020204"/>
              </a:rPr>
              <a:t>Time Trigger is: </a:t>
            </a:r>
            <a:r>
              <a:rPr lang="en-GB" sz="2800" dirty="0">
                <a:latin typeface="Aptos" panose="02110004020202020204"/>
              </a:rPr>
              <a:t>	</a:t>
            </a:r>
          </a:p>
          <a:p>
            <a:r>
              <a:rPr lang="en-GB" sz="2800" dirty="0">
                <a:latin typeface="Aptos" panose="02110004020202020204"/>
              </a:rPr>
              <a:t>Pre-commencement </a:t>
            </a:r>
            <a:r>
              <a:rPr lang="en-GB" dirty="0"/>
              <a:t>	</a:t>
            </a:r>
          </a:p>
          <a:p>
            <a:endParaRPr lang="en-GB" sz="2800" dirty="0">
              <a:latin typeface="Aptos"/>
            </a:endParaRPr>
          </a:p>
        </p:txBody>
      </p:sp>
    </p:spTree>
    <p:extLst>
      <p:ext uri="{BB962C8B-B14F-4D97-AF65-F5344CB8AC3E}">
        <p14:creationId xmlns:p14="http://schemas.microsoft.com/office/powerpoint/2010/main" val="7060960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0C7B5"/>
        </a:solidFill>
        <a:effectLst/>
      </p:bgPr>
    </p:bg>
    <p:spTree>
      <p:nvGrpSpPr>
        <p:cNvPr id="1" name="Shape 137">
          <a:extLst>
            <a:ext uri="{FF2B5EF4-FFF2-40B4-BE49-F238E27FC236}">
              <a16:creationId xmlns:a16="http://schemas.microsoft.com/office/drawing/2014/main" id="{8991A9CD-932A-C45A-E237-AA175B32837B}"/>
            </a:ext>
          </a:extLst>
        </p:cNvPr>
        <p:cNvGrpSpPr/>
        <p:nvPr/>
      </p:nvGrpSpPr>
      <p:grpSpPr>
        <a:xfrm>
          <a:off x="0" y="0"/>
          <a:ext cx="0" cy="0"/>
          <a:chOff x="0" y="0"/>
          <a:chExt cx="0" cy="0"/>
        </a:xfrm>
      </p:grpSpPr>
      <p:pic>
        <p:nvPicPr>
          <p:cNvPr id="139" name="Google Shape;139;p22">
            <a:extLst>
              <a:ext uri="{FF2B5EF4-FFF2-40B4-BE49-F238E27FC236}">
                <a16:creationId xmlns:a16="http://schemas.microsoft.com/office/drawing/2014/main" id="{3C71EB66-ABD5-D9EF-E348-27D69D6EF516}"/>
              </a:ext>
            </a:extLst>
          </p:cNvPr>
          <p:cNvPicPr preferRelativeResize="0"/>
          <p:nvPr/>
        </p:nvPicPr>
        <p:blipFill>
          <a:blip r:embed="rId3">
            <a:alphaModFix/>
          </a:blip>
          <a:stretch>
            <a:fillRect/>
          </a:stretch>
        </p:blipFill>
        <p:spPr>
          <a:xfrm>
            <a:off x="9417743" y="5382209"/>
            <a:ext cx="2551200" cy="1275600"/>
          </a:xfrm>
          <a:prstGeom prst="rect">
            <a:avLst/>
          </a:prstGeom>
          <a:noFill/>
          <a:ln>
            <a:noFill/>
          </a:ln>
        </p:spPr>
      </p:pic>
      <p:sp>
        <p:nvSpPr>
          <p:cNvPr id="3" name="Title 2">
            <a:extLst>
              <a:ext uri="{FF2B5EF4-FFF2-40B4-BE49-F238E27FC236}">
                <a16:creationId xmlns:a16="http://schemas.microsoft.com/office/drawing/2014/main" id="{C6AA80FB-9E22-4D5E-D273-29F60EECBA15}"/>
              </a:ext>
            </a:extLst>
          </p:cNvPr>
          <p:cNvSpPr>
            <a:spLocks noGrp="1"/>
          </p:cNvSpPr>
          <p:nvPr>
            <p:ph type="title"/>
          </p:nvPr>
        </p:nvSpPr>
        <p:spPr/>
        <p:txBody>
          <a:bodyPr>
            <a:noAutofit/>
          </a:bodyPr>
          <a:lstStyle/>
          <a:p>
            <a:r>
              <a:rPr lang="en-GB" sz="4000" dirty="0">
                <a:latin typeface="Aptos Display" panose="02110004020202020204"/>
              </a:rPr>
              <a:t>Framework Planning Condition 02</a:t>
            </a:r>
          </a:p>
        </p:txBody>
      </p:sp>
      <p:pic>
        <p:nvPicPr>
          <p:cNvPr id="5" name="Picture 4">
            <a:extLst>
              <a:ext uri="{FF2B5EF4-FFF2-40B4-BE49-F238E27FC236}">
                <a16:creationId xmlns:a16="http://schemas.microsoft.com/office/drawing/2014/main" id="{9BE64739-25FC-A119-F891-EB9CDC73E153}"/>
              </a:ext>
            </a:extLst>
          </p:cNvPr>
          <p:cNvPicPr>
            <a:picLocks noChangeAspect="1"/>
          </p:cNvPicPr>
          <p:nvPr/>
        </p:nvPicPr>
        <p:blipFill>
          <a:blip r:embed="rId4"/>
          <a:stretch>
            <a:fillRect/>
          </a:stretch>
        </p:blipFill>
        <p:spPr>
          <a:xfrm>
            <a:off x="415600" y="1356966"/>
            <a:ext cx="7559534" cy="5300843"/>
          </a:xfrm>
          <a:prstGeom prst="rect">
            <a:avLst/>
          </a:prstGeom>
        </p:spPr>
      </p:pic>
    </p:spTree>
    <p:extLst>
      <p:ext uri="{BB962C8B-B14F-4D97-AF65-F5344CB8AC3E}">
        <p14:creationId xmlns:p14="http://schemas.microsoft.com/office/powerpoint/2010/main" val="3798367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0C7B5"/>
        </a:solidFill>
        <a:effectLst/>
      </p:bgPr>
    </p:bg>
    <p:spTree>
      <p:nvGrpSpPr>
        <p:cNvPr id="1" name="Shape 137">
          <a:extLst>
            <a:ext uri="{FF2B5EF4-FFF2-40B4-BE49-F238E27FC236}">
              <a16:creationId xmlns:a16="http://schemas.microsoft.com/office/drawing/2014/main" id="{3C2EE020-82A4-2F0E-AA56-049DACE4C4A4}"/>
            </a:ext>
          </a:extLst>
        </p:cNvPr>
        <p:cNvGrpSpPr/>
        <p:nvPr/>
      </p:nvGrpSpPr>
      <p:grpSpPr>
        <a:xfrm>
          <a:off x="0" y="0"/>
          <a:ext cx="0" cy="0"/>
          <a:chOff x="0" y="0"/>
          <a:chExt cx="0" cy="0"/>
        </a:xfrm>
      </p:grpSpPr>
      <p:pic>
        <p:nvPicPr>
          <p:cNvPr id="139" name="Google Shape;139;p22">
            <a:extLst>
              <a:ext uri="{FF2B5EF4-FFF2-40B4-BE49-F238E27FC236}">
                <a16:creationId xmlns:a16="http://schemas.microsoft.com/office/drawing/2014/main" id="{A2CD222A-27D7-30FC-D65B-162D4DF54335}"/>
              </a:ext>
            </a:extLst>
          </p:cNvPr>
          <p:cNvPicPr preferRelativeResize="0"/>
          <p:nvPr/>
        </p:nvPicPr>
        <p:blipFill>
          <a:blip r:embed="rId3">
            <a:alphaModFix/>
          </a:blip>
          <a:stretch>
            <a:fillRect/>
          </a:stretch>
        </p:blipFill>
        <p:spPr>
          <a:xfrm>
            <a:off x="9417743" y="5382209"/>
            <a:ext cx="2551200" cy="1275600"/>
          </a:xfrm>
          <a:prstGeom prst="rect">
            <a:avLst/>
          </a:prstGeom>
          <a:noFill/>
          <a:ln>
            <a:noFill/>
          </a:ln>
        </p:spPr>
      </p:pic>
      <p:sp>
        <p:nvSpPr>
          <p:cNvPr id="3" name="Title 2">
            <a:extLst>
              <a:ext uri="{FF2B5EF4-FFF2-40B4-BE49-F238E27FC236}">
                <a16:creationId xmlns:a16="http://schemas.microsoft.com/office/drawing/2014/main" id="{D6F5571B-C6FA-D845-27F9-AABB291EB8D5}"/>
              </a:ext>
            </a:extLst>
          </p:cNvPr>
          <p:cNvSpPr>
            <a:spLocks noGrp="1"/>
          </p:cNvSpPr>
          <p:nvPr>
            <p:ph type="title"/>
          </p:nvPr>
        </p:nvSpPr>
        <p:spPr/>
        <p:txBody>
          <a:bodyPr>
            <a:noAutofit/>
          </a:bodyPr>
          <a:lstStyle/>
          <a:p>
            <a:r>
              <a:rPr lang="en-GB" sz="4000" dirty="0">
                <a:latin typeface="Aptos Display" panose="02110004020202020204"/>
              </a:rPr>
              <a:t>Framework Planning Condition 03</a:t>
            </a:r>
          </a:p>
        </p:txBody>
      </p:sp>
      <p:sp>
        <p:nvSpPr>
          <p:cNvPr id="7" name="TextBox 6">
            <a:extLst>
              <a:ext uri="{FF2B5EF4-FFF2-40B4-BE49-F238E27FC236}">
                <a16:creationId xmlns:a16="http://schemas.microsoft.com/office/drawing/2014/main" id="{08356520-37E9-95B1-ADCE-41DE5B2C847F}"/>
              </a:ext>
            </a:extLst>
          </p:cNvPr>
          <p:cNvSpPr txBox="1"/>
          <p:nvPr/>
        </p:nvSpPr>
        <p:spPr>
          <a:xfrm>
            <a:off x="415599" y="1842779"/>
            <a:ext cx="9002143" cy="4401205"/>
          </a:xfrm>
          <a:prstGeom prst="rect">
            <a:avLst/>
          </a:prstGeom>
          <a:noFill/>
        </p:spPr>
        <p:txBody>
          <a:bodyPr wrap="square">
            <a:spAutoFit/>
          </a:bodyPr>
          <a:lstStyle/>
          <a:p>
            <a:r>
              <a:rPr lang="en-GB" sz="2800" b="1" dirty="0">
                <a:latin typeface="Aptos" panose="02110004020202020204"/>
              </a:rPr>
              <a:t>Remediation &amp; Verification</a:t>
            </a:r>
          </a:p>
          <a:p>
            <a:endParaRPr lang="en-GB" sz="2800" dirty="0">
              <a:latin typeface="Aptos" panose="02110004020202020204"/>
            </a:endParaRPr>
          </a:p>
          <a:p>
            <a:r>
              <a:rPr lang="en-GB" sz="2800" b="1" dirty="0">
                <a:latin typeface="Aptos" panose="02110004020202020204"/>
              </a:rPr>
              <a:t>Ideally used when:</a:t>
            </a:r>
          </a:p>
          <a:p>
            <a:r>
              <a:rPr lang="en-GB" sz="2800" dirty="0">
                <a:latin typeface="Aptos" panose="02110004020202020204"/>
              </a:rPr>
              <a:t>Development located wholly or partially on or adjacent to Potentially Contaminated Land and/or is proposed for a Sensitive End Use.</a:t>
            </a:r>
          </a:p>
          <a:p>
            <a:endParaRPr lang="en-GB" sz="2800" dirty="0">
              <a:latin typeface="Aptos" panose="02110004020202020204"/>
            </a:endParaRPr>
          </a:p>
          <a:p>
            <a:r>
              <a:rPr lang="en-GB" sz="2800" b="1" dirty="0">
                <a:latin typeface="Aptos" panose="02110004020202020204"/>
              </a:rPr>
              <a:t>Time Trigger is:</a:t>
            </a:r>
          </a:p>
          <a:p>
            <a:r>
              <a:rPr lang="en-GB" sz="2800" dirty="0">
                <a:latin typeface="Aptos" panose="02110004020202020204"/>
              </a:rPr>
              <a:t>Pre-occupation / Prior to Use</a:t>
            </a:r>
            <a:r>
              <a:rPr lang="en-GB" dirty="0"/>
              <a:t>	</a:t>
            </a:r>
          </a:p>
          <a:p>
            <a:endParaRPr lang="en-GB" sz="2800" dirty="0">
              <a:latin typeface="Aptos"/>
            </a:endParaRPr>
          </a:p>
        </p:txBody>
      </p:sp>
    </p:spTree>
    <p:extLst>
      <p:ext uri="{BB962C8B-B14F-4D97-AF65-F5344CB8AC3E}">
        <p14:creationId xmlns:p14="http://schemas.microsoft.com/office/powerpoint/2010/main" val="3590023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0C7B5"/>
        </a:solidFill>
        <a:effectLst/>
      </p:bgPr>
    </p:bg>
    <p:spTree>
      <p:nvGrpSpPr>
        <p:cNvPr id="1" name="Shape 137">
          <a:extLst>
            <a:ext uri="{FF2B5EF4-FFF2-40B4-BE49-F238E27FC236}">
              <a16:creationId xmlns:a16="http://schemas.microsoft.com/office/drawing/2014/main" id="{A36E7B6E-EC7E-D97C-03C5-33ECBD068DE4}"/>
            </a:ext>
          </a:extLst>
        </p:cNvPr>
        <p:cNvGrpSpPr/>
        <p:nvPr/>
      </p:nvGrpSpPr>
      <p:grpSpPr>
        <a:xfrm>
          <a:off x="0" y="0"/>
          <a:ext cx="0" cy="0"/>
          <a:chOff x="0" y="0"/>
          <a:chExt cx="0" cy="0"/>
        </a:xfrm>
      </p:grpSpPr>
      <p:pic>
        <p:nvPicPr>
          <p:cNvPr id="139" name="Google Shape;139;p22">
            <a:extLst>
              <a:ext uri="{FF2B5EF4-FFF2-40B4-BE49-F238E27FC236}">
                <a16:creationId xmlns:a16="http://schemas.microsoft.com/office/drawing/2014/main" id="{3A043F1E-8685-5264-4227-FE92412ADCBE}"/>
              </a:ext>
            </a:extLst>
          </p:cNvPr>
          <p:cNvPicPr preferRelativeResize="0"/>
          <p:nvPr/>
        </p:nvPicPr>
        <p:blipFill>
          <a:blip r:embed="rId3">
            <a:alphaModFix/>
          </a:blip>
          <a:stretch>
            <a:fillRect/>
          </a:stretch>
        </p:blipFill>
        <p:spPr>
          <a:xfrm>
            <a:off x="9417743" y="5382209"/>
            <a:ext cx="2551200" cy="1275600"/>
          </a:xfrm>
          <a:prstGeom prst="rect">
            <a:avLst/>
          </a:prstGeom>
          <a:noFill/>
          <a:ln>
            <a:noFill/>
          </a:ln>
        </p:spPr>
      </p:pic>
      <p:sp>
        <p:nvSpPr>
          <p:cNvPr id="3" name="Title 2">
            <a:extLst>
              <a:ext uri="{FF2B5EF4-FFF2-40B4-BE49-F238E27FC236}">
                <a16:creationId xmlns:a16="http://schemas.microsoft.com/office/drawing/2014/main" id="{010AAFB0-CBE9-580E-7C77-A128BBA5E887}"/>
              </a:ext>
            </a:extLst>
          </p:cNvPr>
          <p:cNvSpPr>
            <a:spLocks noGrp="1"/>
          </p:cNvSpPr>
          <p:nvPr>
            <p:ph type="title"/>
          </p:nvPr>
        </p:nvSpPr>
        <p:spPr/>
        <p:txBody>
          <a:bodyPr>
            <a:noAutofit/>
          </a:bodyPr>
          <a:lstStyle/>
          <a:p>
            <a:r>
              <a:rPr lang="en-GB" sz="4000" dirty="0">
                <a:latin typeface="Aptos Display" panose="02110004020202020204"/>
              </a:rPr>
              <a:t>Framework Planning Condition 03</a:t>
            </a:r>
          </a:p>
        </p:txBody>
      </p:sp>
      <p:pic>
        <p:nvPicPr>
          <p:cNvPr id="4" name="Picture 3">
            <a:extLst>
              <a:ext uri="{FF2B5EF4-FFF2-40B4-BE49-F238E27FC236}">
                <a16:creationId xmlns:a16="http://schemas.microsoft.com/office/drawing/2014/main" id="{92800AB4-F134-6CF9-5153-987C6FEC7AEE}"/>
              </a:ext>
            </a:extLst>
          </p:cNvPr>
          <p:cNvPicPr>
            <a:picLocks noChangeAspect="1"/>
          </p:cNvPicPr>
          <p:nvPr/>
        </p:nvPicPr>
        <p:blipFill>
          <a:blip r:embed="rId4"/>
          <a:stretch>
            <a:fillRect/>
          </a:stretch>
        </p:blipFill>
        <p:spPr>
          <a:xfrm>
            <a:off x="415599" y="1356967"/>
            <a:ext cx="7497141" cy="5300842"/>
          </a:xfrm>
          <a:prstGeom prst="rect">
            <a:avLst/>
          </a:prstGeom>
        </p:spPr>
      </p:pic>
    </p:spTree>
    <p:extLst>
      <p:ext uri="{BB962C8B-B14F-4D97-AF65-F5344CB8AC3E}">
        <p14:creationId xmlns:p14="http://schemas.microsoft.com/office/powerpoint/2010/main" val="370766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B0C7B5"/>
        </a:solidFill>
        <a:effectLst/>
      </p:bgPr>
    </p:bg>
    <p:spTree>
      <p:nvGrpSpPr>
        <p:cNvPr id="1" name="Shape 137">
          <a:extLst>
            <a:ext uri="{FF2B5EF4-FFF2-40B4-BE49-F238E27FC236}">
              <a16:creationId xmlns:a16="http://schemas.microsoft.com/office/drawing/2014/main" id="{4392236C-148D-DA75-C604-248DF0F0081D}"/>
            </a:ext>
          </a:extLst>
        </p:cNvPr>
        <p:cNvGrpSpPr/>
        <p:nvPr/>
      </p:nvGrpSpPr>
      <p:grpSpPr>
        <a:xfrm>
          <a:off x="0" y="0"/>
          <a:ext cx="0" cy="0"/>
          <a:chOff x="0" y="0"/>
          <a:chExt cx="0" cy="0"/>
        </a:xfrm>
      </p:grpSpPr>
      <p:pic>
        <p:nvPicPr>
          <p:cNvPr id="139" name="Google Shape;139;p22">
            <a:extLst>
              <a:ext uri="{FF2B5EF4-FFF2-40B4-BE49-F238E27FC236}">
                <a16:creationId xmlns:a16="http://schemas.microsoft.com/office/drawing/2014/main" id="{07B611F5-5216-22D5-3CFB-E932C55D8BEA}"/>
              </a:ext>
            </a:extLst>
          </p:cNvPr>
          <p:cNvPicPr preferRelativeResize="0"/>
          <p:nvPr/>
        </p:nvPicPr>
        <p:blipFill>
          <a:blip r:embed="rId3">
            <a:alphaModFix/>
          </a:blip>
          <a:stretch>
            <a:fillRect/>
          </a:stretch>
        </p:blipFill>
        <p:spPr>
          <a:xfrm>
            <a:off x="9417743" y="5382209"/>
            <a:ext cx="2551200" cy="1275600"/>
          </a:xfrm>
          <a:prstGeom prst="rect">
            <a:avLst/>
          </a:prstGeom>
          <a:noFill/>
          <a:ln>
            <a:noFill/>
          </a:ln>
        </p:spPr>
      </p:pic>
      <p:sp>
        <p:nvSpPr>
          <p:cNvPr id="3" name="Title 2">
            <a:extLst>
              <a:ext uri="{FF2B5EF4-FFF2-40B4-BE49-F238E27FC236}">
                <a16:creationId xmlns:a16="http://schemas.microsoft.com/office/drawing/2014/main" id="{03E5522D-1B3B-EBB5-0E0E-1518325BE016}"/>
              </a:ext>
            </a:extLst>
          </p:cNvPr>
          <p:cNvSpPr>
            <a:spLocks noGrp="1"/>
          </p:cNvSpPr>
          <p:nvPr>
            <p:ph type="title"/>
          </p:nvPr>
        </p:nvSpPr>
        <p:spPr/>
        <p:txBody>
          <a:bodyPr>
            <a:noAutofit/>
          </a:bodyPr>
          <a:lstStyle/>
          <a:p>
            <a:r>
              <a:rPr lang="en-GB" sz="4000" dirty="0">
                <a:latin typeface="Aptos Display" panose="02110004020202020204"/>
              </a:rPr>
              <a:t>Framework Planning Condition 04</a:t>
            </a:r>
          </a:p>
        </p:txBody>
      </p:sp>
      <p:sp>
        <p:nvSpPr>
          <p:cNvPr id="7" name="TextBox 6">
            <a:extLst>
              <a:ext uri="{FF2B5EF4-FFF2-40B4-BE49-F238E27FC236}">
                <a16:creationId xmlns:a16="http://schemas.microsoft.com/office/drawing/2014/main" id="{E492ABE1-F765-62E4-D682-AE520A0A86D6}"/>
              </a:ext>
            </a:extLst>
          </p:cNvPr>
          <p:cNvSpPr txBox="1"/>
          <p:nvPr/>
        </p:nvSpPr>
        <p:spPr>
          <a:xfrm>
            <a:off x="415599" y="1842779"/>
            <a:ext cx="9002143" cy="4832092"/>
          </a:xfrm>
          <a:prstGeom prst="rect">
            <a:avLst/>
          </a:prstGeom>
          <a:noFill/>
        </p:spPr>
        <p:txBody>
          <a:bodyPr wrap="square">
            <a:spAutoFit/>
          </a:bodyPr>
          <a:lstStyle/>
          <a:p>
            <a:r>
              <a:rPr lang="en-GB" sz="2800" b="1" dirty="0">
                <a:latin typeface="Aptos"/>
              </a:rPr>
              <a:t>Unexpected Contamination</a:t>
            </a:r>
          </a:p>
          <a:p>
            <a:endParaRPr lang="en-GB" sz="2800" dirty="0">
              <a:latin typeface="Aptos"/>
            </a:endParaRPr>
          </a:p>
          <a:p>
            <a:r>
              <a:rPr lang="en-GB" sz="2800" b="1" dirty="0">
                <a:latin typeface="Aptos"/>
              </a:rPr>
              <a:t>Ideally used when:</a:t>
            </a:r>
          </a:p>
          <a:p>
            <a:r>
              <a:rPr lang="en-GB" sz="2800" dirty="0">
                <a:latin typeface="Aptos"/>
              </a:rPr>
              <a:t>Development for any end use is proposed on any land where there is reason to suspect contamination, but existing risk assessment reporting and/or site investigations has not identified a potential risk to receptors.</a:t>
            </a:r>
          </a:p>
          <a:p>
            <a:endParaRPr lang="en-GB" sz="2800" dirty="0">
              <a:latin typeface="Aptos"/>
            </a:endParaRPr>
          </a:p>
          <a:p>
            <a:r>
              <a:rPr lang="en-GB" sz="2800" b="1" dirty="0">
                <a:latin typeface="Aptos"/>
              </a:rPr>
              <a:t>Time Trigger is:</a:t>
            </a:r>
          </a:p>
          <a:p>
            <a:r>
              <a:rPr lang="en-GB" sz="2800" dirty="0">
                <a:latin typeface="Aptos"/>
              </a:rPr>
              <a:t>Pre-occupation / Prior to Use</a:t>
            </a:r>
          </a:p>
        </p:txBody>
      </p:sp>
    </p:spTree>
    <p:extLst>
      <p:ext uri="{BB962C8B-B14F-4D97-AF65-F5344CB8AC3E}">
        <p14:creationId xmlns:p14="http://schemas.microsoft.com/office/powerpoint/2010/main" val="93689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B0C7B5"/>
        </a:solidFill>
        <a:effectLst/>
      </p:bgPr>
    </p:bg>
    <p:spTree>
      <p:nvGrpSpPr>
        <p:cNvPr id="1" name="Shape 137">
          <a:extLst>
            <a:ext uri="{FF2B5EF4-FFF2-40B4-BE49-F238E27FC236}">
              <a16:creationId xmlns:a16="http://schemas.microsoft.com/office/drawing/2014/main" id="{18A8177E-99B5-B39E-5AF4-096DD129EE78}"/>
            </a:ext>
          </a:extLst>
        </p:cNvPr>
        <p:cNvGrpSpPr/>
        <p:nvPr/>
      </p:nvGrpSpPr>
      <p:grpSpPr>
        <a:xfrm>
          <a:off x="0" y="0"/>
          <a:ext cx="0" cy="0"/>
          <a:chOff x="0" y="0"/>
          <a:chExt cx="0" cy="0"/>
        </a:xfrm>
      </p:grpSpPr>
      <p:pic>
        <p:nvPicPr>
          <p:cNvPr id="139" name="Google Shape;139;p22">
            <a:extLst>
              <a:ext uri="{FF2B5EF4-FFF2-40B4-BE49-F238E27FC236}">
                <a16:creationId xmlns:a16="http://schemas.microsoft.com/office/drawing/2014/main" id="{A234862B-FC9A-6A02-948B-C04A876ED533}"/>
              </a:ext>
            </a:extLst>
          </p:cNvPr>
          <p:cNvPicPr preferRelativeResize="0"/>
          <p:nvPr/>
        </p:nvPicPr>
        <p:blipFill>
          <a:blip r:embed="rId3">
            <a:alphaModFix/>
          </a:blip>
          <a:stretch>
            <a:fillRect/>
          </a:stretch>
        </p:blipFill>
        <p:spPr>
          <a:xfrm>
            <a:off x="9417743" y="5382209"/>
            <a:ext cx="2551200" cy="1275600"/>
          </a:xfrm>
          <a:prstGeom prst="rect">
            <a:avLst/>
          </a:prstGeom>
          <a:noFill/>
          <a:ln>
            <a:noFill/>
          </a:ln>
        </p:spPr>
      </p:pic>
      <p:sp>
        <p:nvSpPr>
          <p:cNvPr id="3" name="Title 2">
            <a:extLst>
              <a:ext uri="{FF2B5EF4-FFF2-40B4-BE49-F238E27FC236}">
                <a16:creationId xmlns:a16="http://schemas.microsoft.com/office/drawing/2014/main" id="{585D71B5-F9BA-BDA7-8E18-5EDF6E596EA9}"/>
              </a:ext>
            </a:extLst>
          </p:cNvPr>
          <p:cNvSpPr>
            <a:spLocks noGrp="1"/>
          </p:cNvSpPr>
          <p:nvPr>
            <p:ph type="title"/>
          </p:nvPr>
        </p:nvSpPr>
        <p:spPr/>
        <p:txBody>
          <a:bodyPr>
            <a:noAutofit/>
          </a:bodyPr>
          <a:lstStyle/>
          <a:p>
            <a:r>
              <a:rPr lang="en-GB" sz="4000" dirty="0">
                <a:latin typeface="Aptos Display" panose="02110004020202020204"/>
              </a:rPr>
              <a:t>Framework Planning Condition 04</a:t>
            </a:r>
          </a:p>
        </p:txBody>
      </p:sp>
      <p:pic>
        <p:nvPicPr>
          <p:cNvPr id="5" name="Picture 4">
            <a:extLst>
              <a:ext uri="{FF2B5EF4-FFF2-40B4-BE49-F238E27FC236}">
                <a16:creationId xmlns:a16="http://schemas.microsoft.com/office/drawing/2014/main" id="{8E7C7CB4-7659-E479-FDE3-2355C52DD67C}"/>
              </a:ext>
            </a:extLst>
          </p:cNvPr>
          <p:cNvPicPr>
            <a:picLocks noChangeAspect="1"/>
          </p:cNvPicPr>
          <p:nvPr/>
        </p:nvPicPr>
        <p:blipFill>
          <a:blip r:embed="rId4"/>
          <a:srcRect b="11237"/>
          <a:stretch>
            <a:fillRect/>
          </a:stretch>
        </p:blipFill>
        <p:spPr>
          <a:xfrm>
            <a:off x="415599" y="1356966"/>
            <a:ext cx="6560933" cy="5297731"/>
          </a:xfrm>
          <a:prstGeom prst="rect">
            <a:avLst/>
          </a:prstGeom>
        </p:spPr>
      </p:pic>
      <p:pic>
        <p:nvPicPr>
          <p:cNvPr id="9" name="Picture 8">
            <a:extLst>
              <a:ext uri="{FF2B5EF4-FFF2-40B4-BE49-F238E27FC236}">
                <a16:creationId xmlns:a16="http://schemas.microsoft.com/office/drawing/2014/main" id="{C9DADEFC-D945-7221-5421-7B49F227295E}"/>
              </a:ext>
            </a:extLst>
          </p:cNvPr>
          <p:cNvPicPr>
            <a:picLocks noChangeAspect="1"/>
          </p:cNvPicPr>
          <p:nvPr/>
        </p:nvPicPr>
        <p:blipFill>
          <a:blip r:embed="rId5"/>
          <a:stretch>
            <a:fillRect/>
          </a:stretch>
        </p:blipFill>
        <p:spPr>
          <a:xfrm>
            <a:off x="7077048" y="1356966"/>
            <a:ext cx="4891895" cy="471834"/>
          </a:xfrm>
          <a:prstGeom prst="rect">
            <a:avLst/>
          </a:prstGeom>
        </p:spPr>
      </p:pic>
    </p:spTree>
    <p:extLst>
      <p:ext uri="{BB962C8B-B14F-4D97-AF65-F5344CB8AC3E}">
        <p14:creationId xmlns:p14="http://schemas.microsoft.com/office/powerpoint/2010/main" val="3370044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1">
          <a:extLst>
            <a:ext uri="{FF2B5EF4-FFF2-40B4-BE49-F238E27FC236}">
              <a16:creationId xmlns:a16="http://schemas.microsoft.com/office/drawing/2014/main" id="{56F8E8C8-EA0B-B569-D774-2018527DDEBC}"/>
            </a:ext>
          </a:extLst>
        </p:cNvPr>
        <p:cNvGrpSpPr/>
        <p:nvPr/>
      </p:nvGrpSpPr>
      <p:grpSpPr>
        <a:xfrm>
          <a:off x="0" y="0"/>
          <a:ext cx="0" cy="0"/>
          <a:chOff x="0" y="0"/>
          <a:chExt cx="0" cy="0"/>
        </a:xfrm>
      </p:grpSpPr>
      <p:pic>
        <p:nvPicPr>
          <p:cNvPr id="92" name="Google Shape;92;p17">
            <a:extLst>
              <a:ext uri="{FF2B5EF4-FFF2-40B4-BE49-F238E27FC236}">
                <a16:creationId xmlns:a16="http://schemas.microsoft.com/office/drawing/2014/main" id="{ED059BED-3538-A036-3B2B-E4296E28D2EA}"/>
              </a:ext>
            </a:extLst>
          </p:cNvPr>
          <p:cNvPicPr preferRelativeResize="0"/>
          <p:nvPr/>
        </p:nvPicPr>
        <p:blipFill rotWithShape="1">
          <a:blip r:embed="rId3">
            <a:alphaModFix/>
          </a:blip>
          <a:srcRect l="4134" t="71865" r="6371"/>
          <a:stretch/>
        </p:blipFill>
        <p:spPr>
          <a:xfrm>
            <a:off x="1" y="-97600"/>
            <a:ext cx="12192004" cy="2214603"/>
          </a:xfrm>
          <a:prstGeom prst="rect">
            <a:avLst/>
          </a:prstGeom>
          <a:noFill/>
          <a:ln>
            <a:noFill/>
          </a:ln>
        </p:spPr>
      </p:pic>
      <p:sp>
        <p:nvSpPr>
          <p:cNvPr id="93" name="Google Shape;93;p17">
            <a:extLst>
              <a:ext uri="{FF2B5EF4-FFF2-40B4-BE49-F238E27FC236}">
                <a16:creationId xmlns:a16="http://schemas.microsoft.com/office/drawing/2014/main" id="{FA58FE0A-F424-1098-8569-CDF8E1056102}"/>
              </a:ext>
            </a:extLst>
          </p:cNvPr>
          <p:cNvSpPr txBox="1">
            <a:spLocks noGrp="1"/>
          </p:cNvSpPr>
          <p:nvPr>
            <p:ph type="title"/>
          </p:nvPr>
        </p:nvSpPr>
        <p:spPr>
          <a:xfrm>
            <a:off x="779499" y="796800"/>
            <a:ext cx="7788767" cy="929200"/>
          </a:xfrm>
          <a:prstGeom prst="rect">
            <a:avLst/>
          </a:prstGeom>
          <a:noFill/>
          <a:ln>
            <a:noFill/>
          </a:ln>
        </p:spPr>
        <p:txBody>
          <a:bodyPr spcFirstLastPara="1" vert="horz" wrap="square" lIns="91433" tIns="45700" rIns="91433" bIns="45700" rtlCol="0" anchor="ctr" anchorCtr="0">
            <a:noAutofit/>
          </a:bodyPr>
          <a:lstStyle/>
          <a:p>
            <a:pPr>
              <a:spcBef>
                <a:spcPts val="0"/>
              </a:spcBef>
              <a:buClr>
                <a:srgbClr val="191630"/>
              </a:buClr>
              <a:buSzPts val="4500"/>
            </a:pPr>
            <a:r>
              <a:rPr lang="en-GB" sz="4000" b="1" dirty="0"/>
              <a:t>Published June 2026</a:t>
            </a:r>
            <a:endParaRPr sz="4000" b="1" dirty="0">
              <a:solidFill>
                <a:srgbClr val="0EB269"/>
              </a:solidFill>
              <a:latin typeface="Work Sans"/>
              <a:ea typeface="Work Sans"/>
              <a:cs typeface="Work Sans"/>
              <a:sym typeface="Work Sans"/>
            </a:endParaRPr>
          </a:p>
        </p:txBody>
      </p:sp>
      <p:sp>
        <p:nvSpPr>
          <p:cNvPr id="94" name="Google Shape;94;p17">
            <a:extLst>
              <a:ext uri="{FF2B5EF4-FFF2-40B4-BE49-F238E27FC236}">
                <a16:creationId xmlns:a16="http://schemas.microsoft.com/office/drawing/2014/main" id="{35DA21E4-0CB4-DDE0-43E7-7211BECD4B69}"/>
              </a:ext>
            </a:extLst>
          </p:cNvPr>
          <p:cNvSpPr txBox="1"/>
          <p:nvPr/>
        </p:nvSpPr>
        <p:spPr>
          <a:xfrm>
            <a:off x="932100" y="2488001"/>
            <a:ext cx="10025200" cy="3601971"/>
          </a:xfrm>
          <a:prstGeom prst="rect">
            <a:avLst/>
          </a:prstGeom>
          <a:noFill/>
          <a:ln>
            <a:noFill/>
          </a:ln>
        </p:spPr>
        <p:txBody>
          <a:bodyPr spcFirstLastPara="1" wrap="square" lIns="121900" tIns="121900" rIns="121900" bIns="121900" anchor="t" anchorCtr="0">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sz="2800" dirty="0">
                <a:solidFill>
                  <a:prstClr val="black"/>
                </a:solidFill>
              </a:rPr>
              <a:t>T</a:t>
            </a:r>
            <a:r>
              <a:rPr kumimoji="0" lang="en-GB" sz="2800" b="0" i="0" u="none" strike="noStrike" kern="1200" cap="none" spc="0" normalizeH="0" baseline="0" noProof="0" dirty="0">
                <a:ln>
                  <a:noFill/>
                </a:ln>
                <a:solidFill>
                  <a:prstClr val="black"/>
                </a:solidFill>
                <a:effectLst/>
                <a:uLnTx/>
                <a:uFillTx/>
                <a:ea typeface="+mn-ea"/>
                <a:cs typeface="+mn-cs"/>
              </a:rPr>
              <a:t>he framework aims to raise regulatory standards, streamline planning consultations and help to ensure safe, sustainable redevelopment of land across the UK.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ea typeface="+mn-ea"/>
                <a:cs typeface="+mn-cs"/>
              </a:rPr>
              <a:t>Will be used widely for consistency.</a:t>
            </a:r>
            <a:endParaRPr kumimoji="0" lang="en-GB" sz="2800" b="0" i="0" u="none" strike="noStrike" kern="1200" cap="none" spc="0" normalizeH="0" baseline="0" noProof="0" dirty="0">
              <a:ln>
                <a:noFill/>
              </a:ln>
              <a:solidFill>
                <a:prstClr val="black"/>
              </a:solidFill>
              <a:effectLst/>
              <a:highlight>
                <a:srgbClr val="FFFF00"/>
              </a:highlight>
              <a:uLnTx/>
              <a:uFillTx/>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ea typeface="+mn-ea"/>
                <a:cs typeface="+mn-cs"/>
              </a:rPr>
              <a:t>Will be subject to review and user feedback.</a:t>
            </a:r>
            <a:endParaRPr kumimoji="0" lang="en-GB" sz="2800" b="0" i="0" u="none" strike="noStrike" kern="1200" cap="none" spc="0" normalizeH="0" baseline="0" noProof="0" dirty="0">
              <a:ln>
                <a:noFill/>
              </a:ln>
              <a:solidFill>
                <a:prstClr val="black"/>
              </a:solidFill>
              <a:effectLst/>
              <a:highlight>
                <a:srgbClr val="FFFF00"/>
              </a:highlight>
              <a:uLnTx/>
              <a:uFillTx/>
              <a:ea typeface="+mn-ea"/>
              <a:cs typeface="+mn-cs"/>
            </a:endParaRPr>
          </a:p>
          <a:p>
            <a:pPr marL="228600" indent="-228600">
              <a:lnSpc>
                <a:spcPct val="90000"/>
              </a:lnSpc>
              <a:spcBef>
                <a:spcPts val="1000"/>
              </a:spcBef>
              <a:buFont typeface="Arial" panose="020B0604020202020204" pitchFamily="34" charset="0"/>
              <a:buChar char="•"/>
              <a:defRPr/>
            </a:pPr>
            <a:r>
              <a:rPr lang="en-GB" sz="2800" dirty="0">
                <a:solidFill>
                  <a:prstClr val="black"/>
                </a:solidFill>
                <a:sym typeface="Work Sans"/>
              </a:rPr>
              <a:t>Any questions? </a:t>
            </a:r>
          </a:p>
          <a:p>
            <a:pPr marL="228600" indent="-228600">
              <a:lnSpc>
                <a:spcPct val="90000"/>
              </a:lnSpc>
              <a:spcBef>
                <a:spcPts val="1000"/>
              </a:spcBef>
              <a:buFont typeface="Arial" panose="020B0604020202020204" pitchFamily="34" charset="0"/>
              <a:buChar char="•"/>
              <a:defRPr/>
            </a:pPr>
            <a:r>
              <a:rPr lang="en-GB" sz="2800" dirty="0">
                <a:solidFill>
                  <a:prstClr val="black"/>
                </a:solidFill>
                <a:sym typeface="Work Sans"/>
              </a:rPr>
              <a:t>FAQs can be updated based on feedback.</a:t>
            </a:r>
          </a:p>
        </p:txBody>
      </p:sp>
      <p:pic>
        <p:nvPicPr>
          <p:cNvPr id="95" name="Google Shape;95;p17">
            <a:extLst>
              <a:ext uri="{FF2B5EF4-FFF2-40B4-BE49-F238E27FC236}">
                <a16:creationId xmlns:a16="http://schemas.microsoft.com/office/drawing/2014/main" id="{CC1D4850-01B7-EFD6-E958-00C02ED58BFD}"/>
              </a:ext>
            </a:extLst>
          </p:cNvPr>
          <p:cNvPicPr preferRelativeResize="0"/>
          <p:nvPr/>
        </p:nvPicPr>
        <p:blipFill rotWithShape="1">
          <a:blip r:embed="rId4">
            <a:alphaModFix/>
          </a:blip>
          <a:srcRect r="34512" b="61981"/>
          <a:stretch/>
        </p:blipFill>
        <p:spPr>
          <a:xfrm>
            <a:off x="8439133" y="203200"/>
            <a:ext cx="3752864" cy="1913800"/>
          </a:xfrm>
          <a:prstGeom prst="rect">
            <a:avLst/>
          </a:prstGeom>
          <a:noFill/>
          <a:ln>
            <a:noFill/>
          </a:ln>
        </p:spPr>
      </p:pic>
      <p:pic>
        <p:nvPicPr>
          <p:cNvPr id="96" name="Google Shape;96;p17">
            <a:extLst>
              <a:ext uri="{FF2B5EF4-FFF2-40B4-BE49-F238E27FC236}">
                <a16:creationId xmlns:a16="http://schemas.microsoft.com/office/drawing/2014/main" id="{73D6A692-F256-FE8C-3581-4CE7628C27A0}"/>
              </a:ext>
            </a:extLst>
          </p:cNvPr>
          <p:cNvPicPr preferRelativeResize="0"/>
          <p:nvPr/>
        </p:nvPicPr>
        <p:blipFill>
          <a:blip r:embed="rId5">
            <a:alphaModFix/>
          </a:blip>
          <a:stretch>
            <a:fillRect/>
          </a:stretch>
        </p:blipFill>
        <p:spPr>
          <a:xfrm>
            <a:off x="9417743" y="5382209"/>
            <a:ext cx="2551200" cy="1275600"/>
          </a:xfrm>
          <a:prstGeom prst="rect">
            <a:avLst/>
          </a:prstGeom>
          <a:noFill/>
          <a:ln>
            <a:noFill/>
          </a:ln>
        </p:spPr>
      </p:pic>
    </p:spTree>
    <p:extLst>
      <p:ext uri="{BB962C8B-B14F-4D97-AF65-F5344CB8AC3E}">
        <p14:creationId xmlns:p14="http://schemas.microsoft.com/office/powerpoint/2010/main" val="1240195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a:extLst>
            <a:ext uri="{FF2B5EF4-FFF2-40B4-BE49-F238E27FC236}">
              <a16:creationId xmlns:a16="http://schemas.microsoft.com/office/drawing/2014/main" id="{8C840A6C-A5BD-546E-7761-5C10DCCA232B}"/>
            </a:ext>
          </a:extLst>
        </p:cNvPr>
        <p:cNvGrpSpPr/>
        <p:nvPr/>
      </p:nvGrpSpPr>
      <p:grpSpPr>
        <a:xfrm>
          <a:off x="0" y="0"/>
          <a:ext cx="0" cy="0"/>
          <a:chOff x="0" y="0"/>
          <a:chExt cx="0" cy="0"/>
        </a:xfrm>
      </p:grpSpPr>
      <p:pic>
        <p:nvPicPr>
          <p:cNvPr id="92" name="Google Shape;92;p17">
            <a:extLst>
              <a:ext uri="{FF2B5EF4-FFF2-40B4-BE49-F238E27FC236}">
                <a16:creationId xmlns:a16="http://schemas.microsoft.com/office/drawing/2014/main" id="{8396230B-0D30-DF36-7943-C991B1643DF3}"/>
              </a:ext>
            </a:extLst>
          </p:cNvPr>
          <p:cNvPicPr preferRelativeResize="0"/>
          <p:nvPr/>
        </p:nvPicPr>
        <p:blipFill rotWithShape="1">
          <a:blip r:embed="rId3">
            <a:alphaModFix/>
          </a:blip>
          <a:srcRect l="4134" t="71865" r="6371"/>
          <a:stretch/>
        </p:blipFill>
        <p:spPr>
          <a:xfrm>
            <a:off x="1" y="-97600"/>
            <a:ext cx="12192004" cy="2214603"/>
          </a:xfrm>
          <a:prstGeom prst="rect">
            <a:avLst/>
          </a:prstGeom>
          <a:noFill/>
          <a:ln>
            <a:noFill/>
          </a:ln>
        </p:spPr>
      </p:pic>
      <p:sp>
        <p:nvSpPr>
          <p:cNvPr id="93" name="Google Shape;93;p17">
            <a:extLst>
              <a:ext uri="{FF2B5EF4-FFF2-40B4-BE49-F238E27FC236}">
                <a16:creationId xmlns:a16="http://schemas.microsoft.com/office/drawing/2014/main" id="{866C66DE-A50D-BA65-D996-918D5B4BA4CD}"/>
              </a:ext>
            </a:extLst>
          </p:cNvPr>
          <p:cNvSpPr txBox="1">
            <a:spLocks noGrp="1"/>
          </p:cNvSpPr>
          <p:nvPr>
            <p:ph type="title"/>
          </p:nvPr>
        </p:nvSpPr>
        <p:spPr>
          <a:xfrm>
            <a:off x="779499" y="796800"/>
            <a:ext cx="7788767" cy="929200"/>
          </a:xfrm>
          <a:prstGeom prst="rect">
            <a:avLst/>
          </a:prstGeom>
          <a:noFill/>
          <a:ln>
            <a:noFill/>
          </a:ln>
        </p:spPr>
        <p:txBody>
          <a:bodyPr spcFirstLastPara="1" vert="horz" wrap="square" lIns="91433" tIns="45700" rIns="91433" bIns="45700" rtlCol="0" anchor="ctr" anchorCtr="0">
            <a:noAutofit/>
          </a:bodyPr>
          <a:lstStyle/>
          <a:p>
            <a:pPr>
              <a:spcBef>
                <a:spcPts val="0"/>
              </a:spcBef>
              <a:buClr>
                <a:srgbClr val="191630"/>
              </a:buClr>
              <a:buSzPts val="4500"/>
            </a:pPr>
            <a:r>
              <a:rPr lang="en-GB" sz="4000" b="1" dirty="0"/>
              <a:t>Why? - Aims of the project</a:t>
            </a:r>
            <a:endParaRPr sz="4000" b="1" dirty="0">
              <a:solidFill>
                <a:srgbClr val="0EB269"/>
              </a:solidFill>
              <a:latin typeface="Work Sans"/>
              <a:ea typeface="Work Sans"/>
              <a:cs typeface="Work Sans"/>
              <a:sym typeface="Work Sans"/>
            </a:endParaRPr>
          </a:p>
        </p:txBody>
      </p:sp>
      <p:sp>
        <p:nvSpPr>
          <p:cNvPr id="94" name="Google Shape;94;p17">
            <a:extLst>
              <a:ext uri="{FF2B5EF4-FFF2-40B4-BE49-F238E27FC236}">
                <a16:creationId xmlns:a16="http://schemas.microsoft.com/office/drawing/2014/main" id="{0C896D50-CED4-10F7-84F0-BB84B6507D7D}"/>
              </a:ext>
            </a:extLst>
          </p:cNvPr>
          <p:cNvSpPr txBox="1"/>
          <p:nvPr/>
        </p:nvSpPr>
        <p:spPr>
          <a:xfrm>
            <a:off x="923392" y="2117000"/>
            <a:ext cx="10025200" cy="4124166"/>
          </a:xfrm>
          <a:prstGeom prst="rect">
            <a:avLst/>
          </a:prstGeom>
          <a:noFill/>
          <a:ln>
            <a:noFill/>
          </a:ln>
        </p:spPr>
        <p:txBody>
          <a:bodyPr spcFirstLastPara="1" wrap="square" lIns="121900" tIns="121900" rIns="121900" bIns="121900" anchor="t" anchorCtr="0">
            <a:spAutoFit/>
          </a:bodyPr>
          <a:lstStyle/>
          <a:p>
            <a:pPr marL="609585" indent="-440256">
              <a:buClr>
                <a:schemeClr val="dk2"/>
              </a:buClr>
              <a:buSzPts val="1600"/>
              <a:buFont typeface="Work Sans"/>
              <a:buChar char="●"/>
            </a:pPr>
            <a:r>
              <a:rPr lang="en-GB" sz="2800" dirty="0">
                <a:solidFill>
                  <a:schemeClr val="dk2"/>
                </a:solidFill>
                <a:ea typeface="Work Sans"/>
                <a:cs typeface="Work Sans"/>
                <a:sym typeface="Work Sans"/>
              </a:rPr>
              <a:t>Feedback from National Contaminated Land Officers survey</a:t>
            </a:r>
          </a:p>
          <a:p>
            <a:pPr marL="609585" indent="-440256">
              <a:buClr>
                <a:schemeClr val="dk2"/>
              </a:buClr>
              <a:buSzPts val="1600"/>
              <a:buFont typeface="Work Sans"/>
              <a:buChar char="●"/>
            </a:pPr>
            <a:r>
              <a:rPr lang="en-GB" sz="2800" dirty="0">
                <a:solidFill>
                  <a:schemeClr val="dk2"/>
                </a:solidFill>
                <a:ea typeface="Work Sans"/>
                <a:cs typeface="Work Sans"/>
                <a:sym typeface="Work Sans"/>
              </a:rPr>
              <a:t>The problems:</a:t>
            </a:r>
          </a:p>
          <a:p>
            <a:pPr marL="1066785" lvl="1" indent="-440256">
              <a:buClr>
                <a:schemeClr val="dk2"/>
              </a:buClr>
              <a:buSzPts val="1600"/>
              <a:buFont typeface="Work Sans"/>
              <a:buChar char="●"/>
            </a:pPr>
            <a:r>
              <a:rPr lang="en-GB" sz="2800" dirty="0">
                <a:solidFill>
                  <a:schemeClr val="dk2"/>
                </a:solidFill>
                <a:ea typeface="Work Sans"/>
                <a:cs typeface="Work Sans"/>
                <a:sym typeface="Work Sans"/>
              </a:rPr>
              <a:t>Conditions that were hard to discharge</a:t>
            </a:r>
          </a:p>
          <a:p>
            <a:pPr marL="1066785" lvl="1" indent="-440256">
              <a:buClr>
                <a:schemeClr val="dk2"/>
              </a:buClr>
              <a:buSzPts val="1600"/>
              <a:buFont typeface="Work Sans"/>
              <a:buChar char="●"/>
            </a:pPr>
            <a:r>
              <a:rPr lang="en-GB" sz="2800" dirty="0">
                <a:solidFill>
                  <a:schemeClr val="dk2"/>
                </a:solidFill>
                <a:ea typeface="Work Sans"/>
                <a:cs typeface="Work Sans"/>
                <a:sym typeface="Work Sans"/>
              </a:rPr>
              <a:t>Enforcement, no statutory requirement to actively monitor</a:t>
            </a:r>
          </a:p>
          <a:p>
            <a:pPr marL="1066785" lvl="1" indent="-440256">
              <a:buClr>
                <a:schemeClr val="dk2"/>
              </a:buClr>
              <a:buSzPts val="1600"/>
              <a:buFont typeface="Work Sans"/>
              <a:buChar char="●"/>
            </a:pPr>
            <a:r>
              <a:rPr lang="en-GB" sz="2800" dirty="0">
                <a:solidFill>
                  <a:schemeClr val="dk2"/>
                </a:solidFill>
                <a:ea typeface="Work Sans"/>
                <a:cs typeface="Work Sans"/>
                <a:sym typeface="Work Sans"/>
              </a:rPr>
              <a:t>Issues with undischarged conditions on property sale</a:t>
            </a:r>
          </a:p>
          <a:p>
            <a:pPr marL="1066785" lvl="1" indent="-440256">
              <a:buClr>
                <a:schemeClr val="dk2"/>
              </a:buClr>
              <a:buSzPts val="1600"/>
              <a:buFont typeface="Work Sans"/>
              <a:buChar char="●"/>
            </a:pPr>
            <a:r>
              <a:rPr lang="en-GB" sz="2800" dirty="0">
                <a:solidFill>
                  <a:schemeClr val="dk2"/>
                </a:solidFill>
                <a:ea typeface="Work Sans"/>
                <a:cs typeface="Work Sans"/>
                <a:sym typeface="Work Sans"/>
              </a:rPr>
              <a:t>Issues around timing, partial discharge and phasing</a:t>
            </a:r>
          </a:p>
          <a:p>
            <a:pPr marL="1066785" lvl="1" indent="-440256">
              <a:buClr>
                <a:schemeClr val="dk2"/>
              </a:buClr>
              <a:buSzPts val="1600"/>
              <a:buFont typeface="Work Sans"/>
              <a:buChar char="●"/>
            </a:pPr>
            <a:r>
              <a:rPr lang="en-GB" sz="2800" dirty="0">
                <a:solidFill>
                  <a:schemeClr val="dk2"/>
                </a:solidFill>
                <a:ea typeface="Work Sans"/>
                <a:cs typeface="Work Sans"/>
                <a:sym typeface="Work Sans"/>
              </a:rPr>
              <a:t>Need for standardised terminology</a:t>
            </a:r>
          </a:p>
          <a:p>
            <a:pPr marL="1066785" lvl="1" indent="-440256">
              <a:buClr>
                <a:schemeClr val="dk2"/>
              </a:buClr>
              <a:buSzPts val="1600"/>
              <a:buFont typeface="Work Sans"/>
              <a:buChar char="●"/>
            </a:pPr>
            <a:r>
              <a:rPr lang="en-GB" sz="2800" dirty="0">
                <a:solidFill>
                  <a:schemeClr val="dk2"/>
                </a:solidFill>
                <a:ea typeface="Work Sans"/>
                <a:cs typeface="Work Sans"/>
                <a:sym typeface="Work Sans"/>
              </a:rPr>
              <a:t>No link to current planning &amp; con land guidance</a:t>
            </a:r>
          </a:p>
          <a:p>
            <a:pPr marL="609585" indent="-440256">
              <a:buClr>
                <a:schemeClr val="dk2"/>
              </a:buClr>
              <a:buSzPts val="1600"/>
              <a:buFont typeface="Work Sans"/>
              <a:buChar char="●"/>
            </a:pPr>
            <a:r>
              <a:rPr lang="en-GB" sz="2800" dirty="0">
                <a:solidFill>
                  <a:schemeClr val="dk2"/>
                </a:solidFill>
                <a:ea typeface="Work Sans"/>
                <a:cs typeface="Work Sans"/>
                <a:sym typeface="Work Sans"/>
              </a:rPr>
              <a:t>Solution ‘How to write a good planning condition’</a:t>
            </a:r>
          </a:p>
        </p:txBody>
      </p:sp>
      <p:pic>
        <p:nvPicPr>
          <p:cNvPr id="95" name="Google Shape;95;p17">
            <a:extLst>
              <a:ext uri="{FF2B5EF4-FFF2-40B4-BE49-F238E27FC236}">
                <a16:creationId xmlns:a16="http://schemas.microsoft.com/office/drawing/2014/main" id="{B79B4DA1-3964-15A8-0CD7-9D4D2CB8B172}"/>
              </a:ext>
            </a:extLst>
          </p:cNvPr>
          <p:cNvPicPr preferRelativeResize="0"/>
          <p:nvPr/>
        </p:nvPicPr>
        <p:blipFill rotWithShape="1">
          <a:blip r:embed="rId4">
            <a:alphaModFix/>
          </a:blip>
          <a:srcRect r="34512" b="61981"/>
          <a:stretch/>
        </p:blipFill>
        <p:spPr>
          <a:xfrm>
            <a:off x="8439133" y="203200"/>
            <a:ext cx="3752864" cy="1913800"/>
          </a:xfrm>
          <a:prstGeom prst="rect">
            <a:avLst/>
          </a:prstGeom>
          <a:noFill/>
          <a:ln>
            <a:noFill/>
          </a:ln>
        </p:spPr>
      </p:pic>
      <p:pic>
        <p:nvPicPr>
          <p:cNvPr id="96" name="Google Shape;96;p17">
            <a:extLst>
              <a:ext uri="{FF2B5EF4-FFF2-40B4-BE49-F238E27FC236}">
                <a16:creationId xmlns:a16="http://schemas.microsoft.com/office/drawing/2014/main" id="{59D36BFD-129E-88B6-527A-F7C68FFFAC46}"/>
              </a:ext>
            </a:extLst>
          </p:cNvPr>
          <p:cNvPicPr preferRelativeResize="0"/>
          <p:nvPr/>
        </p:nvPicPr>
        <p:blipFill>
          <a:blip r:embed="rId5">
            <a:alphaModFix/>
          </a:blip>
          <a:stretch>
            <a:fillRect/>
          </a:stretch>
        </p:blipFill>
        <p:spPr>
          <a:xfrm>
            <a:off x="9417743" y="5382209"/>
            <a:ext cx="2551200" cy="1275600"/>
          </a:xfrm>
          <a:prstGeom prst="rect">
            <a:avLst/>
          </a:prstGeom>
          <a:noFill/>
          <a:ln>
            <a:noFill/>
          </a:ln>
        </p:spPr>
      </p:pic>
    </p:spTree>
    <p:extLst>
      <p:ext uri="{BB962C8B-B14F-4D97-AF65-F5344CB8AC3E}">
        <p14:creationId xmlns:p14="http://schemas.microsoft.com/office/powerpoint/2010/main" val="472235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1">
          <a:extLst>
            <a:ext uri="{FF2B5EF4-FFF2-40B4-BE49-F238E27FC236}">
              <a16:creationId xmlns:a16="http://schemas.microsoft.com/office/drawing/2014/main" id="{7542DBFA-5A72-EC2D-84DB-EFEB8565F82F}"/>
            </a:ext>
          </a:extLst>
        </p:cNvPr>
        <p:cNvGrpSpPr/>
        <p:nvPr/>
      </p:nvGrpSpPr>
      <p:grpSpPr>
        <a:xfrm>
          <a:off x="0" y="0"/>
          <a:ext cx="0" cy="0"/>
          <a:chOff x="0" y="0"/>
          <a:chExt cx="0" cy="0"/>
        </a:xfrm>
      </p:grpSpPr>
      <p:pic>
        <p:nvPicPr>
          <p:cNvPr id="92" name="Google Shape;92;p17">
            <a:extLst>
              <a:ext uri="{FF2B5EF4-FFF2-40B4-BE49-F238E27FC236}">
                <a16:creationId xmlns:a16="http://schemas.microsoft.com/office/drawing/2014/main" id="{08F36080-6A1F-4D9A-10A8-BAD48367540A}"/>
              </a:ext>
            </a:extLst>
          </p:cNvPr>
          <p:cNvPicPr preferRelativeResize="0"/>
          <p:nvPr/>
        </p:nvPicPr>
        <p:blipFill rotWithShape="1">
          <a:blip r:embed="rId3">
            <a:alphaModFix/>
          </a:blip>
          <a:srcRect l="4134" t="71865" r="6371"/>
          <a:stretch/>
        </p:blipFill>
        <p:spPr>
          <a:xfrm>
            <a:off x="1" y="-97600"/>
            <a:ext cx="12192004" cy="2214603"/>
          </a:xfrm>
          <a:prstGeom prst="rect">
            <a:avLst/>
          </a:prstGeom>
          <a:noFill/>
          <a:ln>
            <a:noFill/>
          </a:ln>
        </p:spPr>
      </p:pic>
      <p:sp>
        <p:nvSpPr>
          <p:cNvPr id="93" name="Google Shape;93;p17">
            <a:extLst>
              <a:ext uri="{FF2B5EF4-FFF2-40B4-BE49-F238E27FC236}">
                <a16:creationId xmlns:a16="http://schemas.microsoft.com/office/drawing/2014/main" id="{DF2C6FC0-0A52-2663-EAE6-47CA21484262}"/>
              </a:ext>
            </a:extLst>
          </p:cNvPr>
          <p:cNvSpPr txBox="1">
            <a:spLocks noGrp="1"/>
          </p:cNvSpPr>
          <p:nvPr>
            <p:ph type="title"/>
          </p:nvPr>
        </p:nvSpPr>
        <p:spPr>
          <a:xfrm>
            <a:off x="779500" y="796800"/>
            <a:ext cx="6530400" cy="929200"/>
          </a:xfrm>
          <a:prstGeom prst="rect">
            <a:avLst/>
          </a:prstGeom>
          <a:noFill/>
          <a:ln>
            <a:noFill/>
          </a:ln>
        </p:spPr>
        <p:txBody>
          <a:bodyPr spcFirstLastPara="1" vert="horz" wrap="square" lIns="91433" tIns="45700" rIns="91433" bIns="45700" rtlCol="0" anchor="ctr" anchorCtr="0">
            <a:noAutofit/>
          </a:bodyPr>
          <a:lstStyle/>
          <a:p>
            <a:pPr>
              <a:spcBef>
                <a:spcPts val="0"/>
              </a:spcBef>
              <a:buClr>
                <a:srgbClr val="191630"/>
              </a:buClr>
              <a:buSzPts val="4500"/>
            </a:pPr>
            <a:r>
              <a:rPr lang="en-GB" sz="4000" b="1" dirty="0">
                <a:solidFill>
                  <a:srgbClr val="191630"/>
                </a:solidFill>
                <a:ea typeface="Work Sans"/>
                <a:cs typeface="Work Sans"/>
                <a:sym typeface="Work Sans"/>
              </a:rPr>
              <a:t>The Subgroup</a:t>
            </a:r>
            <a:endParaRPr sz="4000" b="1" dirty="0">
              <a:solidFill>
                <a:srgbClr val="0EB269"/>
              </a:solidFill>
              <a:ea typeface="Work Sans"/>
              <a:cs typeface="Work Sans"/>
              <a:sym typeface="Work Sans"/>
            </a:endParaRPr>
          </a:p>
        </p:txBody>
      </p:sp>
      <p:sp>
        <p:nvSpPr>
          <p:cNvPr id="94" name="Google Shape;94;p17">
            <a:extLst>
              <a:ext uri="{FF2B5EF4-FFF2-40B4-BE49-F238E27FC236}">
                <a16:creationId xmlns:a16="http://schemas.microsoft.com/office/drawing/2014/main" id="{A82C12EE-69A4-4263-4582-36B8A2C8C736}"/>
              </a:ext>
            </a:extLst>
          </p:cNvPr>
          <p:cNvSpPr txBox="1"/>
          <p:nvPr/>
        </p:nvSpPr>
        <p:spPr>
          <a:xfrm>
            <a:off x="932100" y="2488001"/>
            <a:ext cx="8810211" cy="4452397"/>
          </a:xfrm>
          <a:prstGeom prst="rect">
            <a:avLst/>
          </a:prstGeom>
          <a:noFill/>
          <a:ln>
            <a:noFill/>
          </a:ln>
        </p:spPr>
        <p:txBody>
          <a:bodyPr spcFirstLastPara="1" wrap="square" lIns="121900" tIns="121900" rIns="121900" bIns="121900" anchor="t" anchorCtr="0">
            <a:spAutoFit/>
          </a:bodyPr>
          <a:lstStyle/>
          <a:p>
            <a:pPr marL="609585" indent="-440256">
              <a:buClr>
                <a:schemeClr val="dk2"/>
              </a:buClr>
              <a:buSzPts val="1600"/>
              <a:buFont typeface="Work Sans"/>
              <a:buChar char="●"/>
            </a:pPr>
            <a:r>
              <a:rPr lang="en-GB" sz="2800" dirty="0">
                <a:solidFill>
                  <a:schemeClr val="dk2"/>
                </a:solidFill>
                <a:ea typeface="Work Sans"/>
                <a:cs typeface="Work Sans"/>
                <a:sym typeface="Work Sans"/>
              </a:rPr>
              <a:t>Good range of contaminated land and planning experience across England, NI, Scotland and Wales</a:t>
            </a:r>
          </a:p>
          <a:p>
            <a:pPr marL="609585" indent="-440256">
              <a:buClr>
                <a:schemeClr val="dk2"/>
              </a:buClr>
              <a:buSzPts val="1600"/>
              <a:buFont typeface="Work Sans"/>
              <a:buChar char="●"/>
            </a:pPr>
            <a:r>
              <a:rPr lang="en-GB" sz="2800" dirty="0">
                <a:solidFill>
                  <a:schemeClr val="dk2"/>
                </a:solidFill>
                <a:ea typeface="Work Sans"/>
                <a:cs typeface="Work Sans"/>
                <a:sym typeface="Work Sans"/>
              </a:rPr>
              <a:t>Varying arrangements with validation and planners</a:t>
            </a:r>
          </a:p>
          <a:p>
            <a:pPr marL="609585" indent="-440256">
              <a:buClr>
                <a:schemeClr val="dk2"/>
              </a:buClr>
              <a:buSzPts val="1600"/>
              <a:buFont typeface="Work Sans"/>
              <a:buChar char="●"/>
            </a:pPr>
            <a:r>
              <a:rPr lang="en-GB" sz="2800" dirty="0">
                <a:solidFill>
                  <a:schemeClr val="dk2"/>
                </a:solidFill>
                <a:ea typeface="Work Sans"/>
                <a:cs typeface="Work Sans"/>
                <a:sym typeface="Work Sans"/>
              </a:rPr>
              <a:t>Represented differing approaches to planning applications on land affected by contamination</a:t>
            </a:r>
          </a:p>
          <a:p>
            <a:pPr marL="609585" indent="-440256">
              <a:buClr>
                <a:schemeClr val="dk2"/>
              </a:buClr>
              <a:buSzPts val="1600"/>
              <a:buFont typeface="Work Sans"/>
              <a:buChar char="●"/>
            </a:pPr>
            <a:r>
              <a:rPr lang="en-GB" sz="2800" dirty="0">
                <a:solidFill>
                  <a:schemeClr val="dk2"/>
                </a:solidFill>
                <a:ea typeface="Work Sans"/>
                <a:cs typeface="Work Sans"/>
                <a:sym typeface="Work Sans"/>
              </a:rPr>
              <a:t>Varied quality of work submitted on application, and to discharge conditions </a:t>
            </a:r>
          </a:p>
          <a:p>
            <a:pPr marL="609585" indent="-440256">
              <a:buClr>
                <a:schemeClr val="dk2"/>
              </a:buClr>
              <a:buSzPts val="1600"/>
              <a:buFont typeface="Work Sans"/>
              <a:buChar char="●"/>
            </a:pPr>
            <a:r>
              <a:rPr lang="en-GB" sz="2800" dirty="0">
                <a:solidFill>
                  <a:schemeClr val="dk2"/>
                </a:solidFill>
                <a:highlight>
                  <a:srgbClr val="FFFF00"/>
                </a:highlight>
                <a:ea typeface="Work Sans"/>
                <a:cs typeface="Work Sans"/>
                <a:sym typeface="Work Sans"/>
              </a:rPr>
              <a:t>INSERT SOMETHING ABOUT HOW IT WORKS AT YOUR LA, what conditions in use now</a:t>
            </a:r>
            <a:endParaRPr sz="2800" dirty="0">
              <a:solidFill>
                <a:schemeClr val="dk2"/>
              </a:solidFill>
              <a:highlight>
                <a:srgbClr val="FFFF00"/>
              </a:highlight>
              <a:ea typeface="Work Sans"/>
              <a:cs typeface="Work Sans"/>
              <a:sym typeface="Work Sans"/>
            </a:endParaRPr>
          </a:p>
          <a:p>
            <a:endParaRPr sz="2133" dirty="0">
              <a:solidFill>
                <a:srgbClr val="1C4587"/>
              </a:solidFill>
              <a:latin typeface="Work Sans"/>
              <a:ea typeface="Work Sans"/>
              <a:cs typeface="Work Sans"/>
              <a:sym typeface="Work Sans"/>
            </a:endParaRPr>
          </a:p>
        </p:txBody>
      </p:sp>
      <p:pic>
        <p:nvPicPr>
          <p:cNvPr id="95" name="Google Shape;95;p17">
            <a:extLst>
              <a:ext uri="{FF2B5EF4-FFF2-40B4-BE49-F238E27FC236}">
                <a16:creationId xmlns:a16="http://schemas.microsoft.com/office/drawing/2014/main" id="{852032AA-4BF5-D2FC-9E37-AAA52BD9891C}"/>
              </a:ext>
            </a:extLst>
          </p:cNvPr>
          <p:cNvPicPr preferRelativeResize="0"/>
          <p:nvPr/>
        </p:nvPicPr>
        <p:blipFill rotWithShape="1">
          <a:blip r:embed="rId4">
            <a:alphaModFix/>
          </a:blip>
          <a:srcRect r="34512" b="61981"/>
          <a:stretch/>
        </p:blipFill>
        <p:spPr>
          <a:xfrm>
            <a:off x="8439133" y="203200"/>
            <a:ext cx="3752864" cy="1913800"/>
          </a:xfrm>
          <a:prstGeom prst="rect">
            <a:avLst/>
          </a:prstGeom>
          <a:noFill/>
          <a:ln>
            <a:noFill/>
          </a:ln>
        </p:spPr>
      </p:pic>
      <p:pic>
        <p:nvPicPr>
          <p:cNvPr id="96" name="Google Shape;96;p17">
            <a:extLst>
              <a:ext uri="{FF2B5EF4-FFF2-40B4-BE49-F238E27FC236}">
                <a16:creationId xmlns:a16="http://schemas.microsoft.com/office/drawing/2014/main" id="{7C16E38E-ED93-0F12-1807-33EC911BCC11}"/>
              </a:ext>
            </a:extLst>
          </p:cNvPr>
          <p:cNvPicPr preferRelativeResize="0"/>
          <p:nvPr/>
        </p:nvPicPr>
        <p:blipFill>
          <a:blip r:embed="rId5">
            <a:alphaModFix/>
          </a:blip>
          <a:stretch>
            <a:fillRect/>
          </a:stretch>
        </p:blipFill>
        <p:spPr>
          <a:xfrm>
            <a:off x="9417743" y="5382209"/>
            <a:ext cx="2551200" cy="1275600"/>
          </a:xfrm>
          <a:prstGeom prst="rect">
            <a:avLst/>
          </a:prstGeom>
          <a:noFill/>
          <a:ln>
            <a:noFill/>
          </a:ln>
        </p:spPr>
      </p:pic>
    </p:spTree>
    <p:extLst>
      <p:ext uri="{BB962C8B-B14F-4D97-AF65-F5344CB8AC3E}">
        <p14:creationId xmlns:p14="http://schemas.microsoft.com/office/powerpoint/2010/main" val="3191998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a:extLst>
            <a:ext uri="{FF2B5EF4-FFF2-40B4-BE49-F238E27FC236}">
              <a16:creationId xmlns:a16="http://schemas.microsoft.com/office/drawing/2014/main" id="{FB939F97-E73D-0BBC-2FEC-8797D8358402}"/>
            </a:ext>
          </a:extLst>
        </p:cNvPr>
        <p:cNvGrpSpPr/>
        <p:nvPr/>
      </p:nvGrpSpPr>
      <p:grpSpPr>
        <a:xfrm>
          <a:off x="0" y="0"/>
          <a:ext cx="0" cy="0"/>
          <a:chOff x="0" y="0"/>
          <a:chExt cx="0" cy="0"/>
        </a:xfrm>
      </p:grpSpPr>
      <p:pic>
        <p:nvPicPr>
          <p:cNvPr id="92" name="Google Shape;92;p17">
            <a:extLst>
              <a:ext uri="{FF2B5EF4-FFF2-40B4-BE49-F238E27FC236}">
                <a16:creationId xmlns:a16="http://schemas.microsoft.com/office/drawing/2014/main" id="{8C67EF8C-4D10-0699-7174-8F42DEC57750}"/>
              </a:ext>
            </a:extLst>
          </p:cNvPr>
          <p:cNvPicPr preferRelativeResize="0"/>
          <p:nvPr/>
        </p:nvPicPr>
        <p:blipFill rotWithShape="1">
          <a:blip r:embed="rId3">
            <a:alphaModFix/>
          </a:blip>
          <a:srcRect l="4134" t="71865" r="6371"/>
          <a:stretch/>
        </p:blipFill>
        <p:spPr>
          <a:xfrm>
            <a:off x="1" y="-97600"/>
            <a:ext cx="12192004" cy="2214603"/>
          </a:xfrm>
          <a:prstGeom prst="rect">
            <a:avLst/>
          </a:prstGeom>
          <a:noFill/>
          <a:ln>
            <a:noFill/>
          </a:ln>
        </p:spPr>
      </p:pic>
      <p:sp>
        <p:nvSpPr>
          <p:cNvPr id="93" name="Google Shape;93;p17">
            <a:extLst>
              <a:ext uri="{FF2B5EF4-FFF2-40B4-BE49-F238E27FC236}">
                <a16:creationId xmlns:a16="http://schemas.microsoft.com/office/drawing/2014/main" id="{486C33E4-B6FA-0129-107A-98A42FC76565}"/>
              </a:ext>
            </a:extLst>
          </p:cNvPr>
          <p:cNvSpPr txBox="1">
            <a:spLocks noGrp="1"/>
          </p:cNvSpPr>
          <p:nvPr>
            <p:ph type="title"/>
          </p:nvPr>
        </p:nvSpPr>
        <p:spPr>
          <a:xfrm>
            <a:off x="779500" y="796800"/>
            <a:ext cx="6530400" cy="929200"/>
          </a:xfrm>
          <a:prstGeom prst="rect">
            <a:avLst/>
          </a:prstGeom>
          <a:noFill/>
          <a:ln>
            <a:noFill/>
          </a:ln>
        </p:spPr>
        <p:txBody>
          <a:bodyPr spcFirstLastPara="1" vert="horz" wrap="square" lIns="91433" tIns="45700" rIns="91433" bIns="45700" rtlCol="0" anchor="ctr" anchorCtr="0">
            <a:noAutofit/>
          </a:bodyPr>
          <a:lstStyle/>
          <a:p>
            <a:pPr>
              <a:spcBef>
                <a:spcPts val="0"/>
              </a:spcBef>
              <a:buClr>
                <a:srgbClr val="191630"/>
              </a:buClr>
              <a:buSzPts val="4500"/>
            </a:pPr>
            <a:r>
              <a:rPr lang="en-GB" sz="4000" b="1" dirty="0">
                <a:solidFill>
                  <a:srgbClr val="191630"/>
                </a:solidFill>
                <a:ea typeface="Work Sans"/>
                <a:cs typeface="Work Sans"/>
                <a:sym typeface="Work Sans"/>
              </a:rPr>
              <a:t>The guidance</a:t>
            </a:r>
            <a:endParaRPr sz="4000" b="1" dirty="0">
              <a:solidFill>
                <a:srgbClr val="0EB269"/>
              </a:solidFill>
              <a:ea typeface="Work Sans"/>
              <a:cs typeface="Work Sans"/>
              <a:sym typeface="Work Sans"/>
            </a:endParaRPr>
          </a:p>
        </p:txBody>
      </p:sp>
      <p:sp>
        <p:nvSpPr>
          <p:cNvPr id="94" name="Google Shape;94;p17">
            <a:extLst>
              <a:ext uri="{FF2B5EF4-FFF2-40B4-BE49-F238E27FC236}">
                <a16:creationId xmlns:a16="http://schemas.microsoft.com/office/drawing/2014/main" id="{34B52723-1411-1F88-BFEF-2549BA51062B}"/>
              </a:ext>
            </a:extLst>
          </p:cNvPr>
          <p:cNvSpPr txBox="1"/>
          <p:nvPr/>
        </p:nvSpPr>
        <p:spPr>
          <a:xfrm>
            <a:off x="966933" y="2117000"/>
            <a:ext cx="10920267" cy="4631549"/>
          </a:xfrm>
          <a:prstGeom prst="rect">
            <a:avLst/>
          </a:prstGeom>
          <a:noFill/>
          <a:ln>
            <a:noFill/>
          </a:ln>
        </p:spPr>
        <p:txBody>
          <a:bodyPr spcFirstLastPara="1" wrap="square" lIns="121900" tIns="121900" rIns="121900" bIns="121900" anchor="t" anchorCtr="0">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sz="2800" dirty="0">
                <a:solidFill>
                  <a:prstClr val="black"/>
                </a:solidFill>
                <a:latin typeface="Aptos" panose="02110004020202020204"/>
              </a:rPr>
              <a:t>The group </a:t>
            </a:r>
            <a:r>
              <a:rPr kumimoji="0" lang="en-GB" sz="2800" b="0" i="0" u="none" strike="noStrike" kern="1200" cap="none" spc="0" normalizeH="0" baseline="0" noProof="0" dirty="0">
                <a:ln>
                  <a:noFill/>
                </a:ln>
                <a:solidFill>
                  <a:prstClr val="black"/>
                </a:solidFill>
                <a:effectLst/>
                <a:uLnTx/>
                <a:uFillTx/>
                <a:latin typeface="Aptos" panose="02110004020202020204"/>
                <a:ea typeface="+mn-ea"/>
                <a:cs typeface="+mn-cs"/>
              </a:rPr>
              <a:t>aimed to address the problems around current conditions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sz="2800" dirty="0">
                <a:solidFill>
                  <a:prstClr val="black"/>
                </a:solidFill>
                <a:latin typeface="Aptos" panose="02110004020202020204"/>
              </a:rPr>
              <a:t>Developed Guiding Principles (to meet ‘The Six Tests’ under planning):</a:t>
            </a:r>
          </a:p>
          <a:p>
            <a:pPr marL="685800" lvl="1" indent="-228600">
              <a:lnSpc>
                <a:spcPct val="90000"/>
              </a:lnSpc>
              <a:spcBef>
                <a:spcPts val="1000"/>
              </a:spcBef>
              <a:buFont typeface="Arial" panose="020B0604020202020204" pitchFamily="34" charset="0"/>
              <a:buChar char="•"/>
              <a:defRPr/>
            </a:pPr>
            <a:r>
              <a:rPr lang="en-GB" sz="2133" dirty="0">
                <a:ea typeface="Work Sans"/>
                <a:cs typeface="Work Sans"/>
                <a:sym typeface="Work Sans"/>
              </a:rPr>
              <a:t>Be concise and minimise prescription of technical requirements</a:t>
            </a:r>
          </a:p>
          <a:p>
            <a:pPr marL="685800" lvl="1" indent="-228600">
              <a:lnSpc>
                <a:spcPct val="90000"/>
              </a:lnSpc>
              <a:spcBef>
                <a:spcPts val="1000"/>
              </a:spcBef>
              <a:buFont typeface="Arial" panose="020B0604020202020204" pitchFamily="34" charset="0"/>
              <a:buChar char="•"/>
              <a:defRPr/>
            </a:pPr>
            <a:r>
              <a:rPr lang="en-GB" sz="2133" dirty="0">
                <a:ea typeface="Work Sans"/>
                <a:cs typeface="Work Sans"/>
                <a:sym typeface="Work Sans"/>
              </a:rPr>
              <a:t>Use current and standardised terminology</a:t>
            </a:r>
          </a:p>
          <a:p>
            <a:pPr marL="685800" lvl="1" indent="-228600">
              <a:lnSpc>
                <a:spcPct val="90000"/>
              </a:lnSpc>
              <a:spcBef>
                <a:spcPts val="1000"/>
              </a:spcBef>
              <a:buFont typeface="Arial" panose="020B0604020202020204" pitchFamily="34" charset="0"/>
              <a:buChar char="•"/>
              <a:defRPr/>
            </a:pPr>
            <a:r>
              <a:rPr lang="en-GB" sz="2133" dirty="0">
                <a:ea typeface="Work Sans"/>
                <a:cs typeface="Work Sans"/>
                <a:sym typeface="Work Sans"/>
              </a:rPr>
              <a:t>Specify current/preferred guidance</a:t>
            </a:r>
          </a:p>
          <a:p>
            <a:pPr marL="685800" lvl="1" indent="-228600">
              <a:lnSpc>
                <a:spcPct val="90000"/>
              </a:lnSpc>
              <a:spcBef>
                <a:spcPts val="1000"/>
              </a:spcBef>
              <a:buFont typeface="Arial" panose="020B0604020202020204" pitchFamily="34" charset="0"/>
              <a:buChar char="•"/>
              <a:defRPr/>
            </a:pPr>
            <a:r>
              <a:rPr lang="en-GB" sz="2133" dirty="0">
                <a:ea typeface="Work Sans"/>
                <a:cs typeface="Work Sans"/>
                <a:sym typeface="Work Sans"/>
              </a:rPr>
              <a:t>Request evidence upon completion</a:t>
            </a:r>
          </a:p>
          <a:p>
            <a:pPr marL="685800" lvl="1" indent="-228600">
              <a:lnSpc>
                <a:spcPct val="90000"/>
              </a:lnSpc>
              <a:spcBef>
                <a:spcPts val="1000"/>
              </a:spcBef>
              <a:buFont typeface="Arial" panose="020B0604020202020204" pitchFamily="34" charset="0"/>
              <a:buChar char="•"/>
              <a:defRPr/>
            </a:pPr>
            <a:r>
              <a:rPr lang="en-GB" sz="2133" dirty="0">
                <a:ea typeface="Work Sans"/>
                <a:cs typeface="Work Sans"/>
                <a:sym typeface="Work Sans"/>
              </a:rPr>
              <a:t>Multi-condition system</a:t>
            </a:r>
          </a:p>
          <a:p>
            <a:pPr marL="685800" lvl="1" indent="-228600">
              <a:lnSpc>
                <a:spcPct val="90000"/>
              </a:lnSpc>
              <a:spcBef>
                <a:spcPts val="1000"/>
              </a:spcBef>
              <a:buFont typeface="Arial" panose="020B0604020202020204" pitchFamily="34" charset="0"/>
              <a:buChar char="•"/>
              <a:defRPr/>
            </a:pPr>
            <a:r>
              <a:rPr lang="en-GB" sz="2133" dirty="0">
                <a:ea typeface="Work Sans"/>
                <a:cs typeface="Work Sans"/>
                <a:sym typeface="Work Sans"/>
              </a:rPr>
              <a:t>Facilitate effective enforcement</a:t>
            </a:r>
          </a:p>
          <a:p>
            <a:pPr marL="685800" lvl="1" indent="-228600">
              <a:lnSpc>
                <a:spcPct val="90000"/>
              </a:lnSpc>
              <a:spcBef>
                <a:spcPts val="1000"/>
              </a:spcBef>
              <a:buFont typeface="Arial" panose="020B0604020202020204" pitchFamily="34" charset="0"/>
              <a:buChar char="•"/>
              <a:defRPr/>
            </a:pPr>
            <a:r>
              <a:rPr lang="en-GB" sz="2133" dirty="0">
                <a:ea typeface="Work Sans"/>
                <a:cs typeface="Work Sans"/>
                <a:sym typeface="Work Sans"/>
              </a:rPr>
              <a:t>Permit flexible regulation</a:t>
            </a:r>
            <a:endParaRPr sz="2133" dirty="0">
              <a:ea typeface="Work Sans"/>
              <a:cs typeface="Work Sans"/>
              <a:sym typeface="Work Sans"/>
            </a:endParaRPr>
          </a:p>
        </p:txBody>
      </p:sp>
      <p:pic>
        <p:nvPicPr>
          <p:cNvPr id="95" name="Google Shape;95;p17">
            <a:extLst>
              <a:ext uri="{FF2B5EF4-FFF2-40B4-BE49-F238E27FC236}">
                <a16:creationId xmlns:a16="http://schemas.microsoft.com/office/drawing/2014/main" id="{DCC27ACC-F8C0-66DF-28B7-078EEC466AA9}"/>
              </a:ext>
            </a:extLst>
          </p:cNvPr>
          <p:cNvPicPr preferRelativeResize="0"/>
          <p:nvPr/>
        </p:nvPicPr>
        <p:blipFill rotWithShape="1">
          <a:blip r:embed="rId4">
            <a:alphaModFix/>
          </a:blip>
          <a:srcRect r="34512" b="61981"/>
          <a:stretch/>
        </p:blipFill>
        <p:spPr>
          <a:xfrm>
            <a:off x="8439133" y="203200"/>
            <a:ext cx="3752864" cy="1913800"/>
          </a:xfrm>
          <a:prstGeom prst="rect">
            <a:avLst/>
          </a:prstGeom>
          <a:noFill/>
          <a:ln>
            <a:noFill/>
          </a:ln>
        </p:spPr>
      </p:pic>
      <p:pic>
        <p:nvPicPr>
          <p:cNvPr id="96" name="Google Shape;96;p17">
            <a:extLst>
              <a:ext uri="{FF2B5EF4-FFF2-40B4-BE49-F238E27FC236}">
                <a16:creationId xmlns:a16="http://schemas.microsoft.com/office/drawing/2014/main" id="{7CE8E39A-E017-373E-1E3B-C8E5F2A8D6B6}"/>
              </a:ext>
            </a:extLst>
          </p:cNvPr>
          <p:cNvPicPr preferRelativeResize="0"/>
          <p:nvPr/>
        </p:nvPicPr>
        <p:blipFill>
          <a:blip r:embed="rId5">
            <a:alphaModFix/>
          </a:blip>
          <a:stretch>
            <a:fillRect/>
          </a:stretch>
        </p:blipFill>
        <p:spPr>
          <a:xfrm>
            <a:off x="9417743" y="5382209"/>
            <a:ext cx="2551200" cy="1275600"/>
          </a:xfrm>
          <a:prstGeom prst="rect">
            <a:avLst/>
          </a:prstGeom>
          <a:noFill/>
          <a:ln>
            <a:noFill/>
          </a:ln>
        </p:spPr>
      </p:pic>
    </p:spTree>
    <p:extLst>
      <p:ext uri="{BB962C8B-B14F-4D97-AF65-F5344CB8AC3E}">
        <p14:creationId xmlns:p14="http://schemas.microsoft.com/office/powerpoint/2010/main" val="1472839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a:extLst>
            <a:ext uri="{FF2B5EF4-FFF2-40B4-BE49-F238E27FC236}">
              <a16:creationId xmlns:a16="http://schemas.microsoft.com/office/drawing/2014/main" id="{5FA7065A-E62B-5DBE-EE3F-5421CCEA06C4}"/>
            </a:ext>
          </a:extLst>
        </p:cNvPr>
        <p:cNvGrpSpPr/>
        <p:nvPr/>
      </p:nvGrpSpPr>
      <p:grpSpPr>
        <a:xfrm>
          <a:off x="0" y="0"/>
          <a:ext cx="0" cy="0"/>
          <a:chOff x="0" y="0"/>
          <a:chExt cx="0" cy="0"/>
        </a:xfrm>
      </p:grpSpPr>
      <p:pic>
        <p:nvPicPr>
          <p:cNvPr id="92" name="Google Shape;92;p17">
            <a:extLst>
              <a:ext uri="{FF2B5EF4-FFF2-40B4-BE49-F238E27FC236}">
                <a16:creationId xmlns:a16="http://schemas.microsoft.com/office/drawing/2014/main" id="{56EBEFFA-96E5-972F-3140-236DF15EE4ED}"/>
              </a:ext>
            </a:extLst>
          </p:cNvPr>
          <p:cNvPicPr preferRelativeResize="0"/>
          <p:nvPr/>
        </p:nvPicPr>
        <p:blipFill rotWithShape="1">
          <a:blip r:embed="rId3">
            <a:alphaModFix/>
          </a:blip>
          <a:srcRect l="4134" t="71865" r="6371"/>
          <a:stretch/>
        </p:blipFill>
        <p:spPr>
          <a:xfrm>
            <a:off x="1" y="-97600"/>
            <a:ext cx="12192004" cy="2214603"/>
          </a:xfrm>
          <a:prstGeom prst="rect">
            <a:avLst/>
          </a:prstGeom>
          <a:noFill/>
          <a:ln>
            <a:noFill/>
          </a:ln>
        </p:spPr>
      </p:pic>
      <p:sp>
        <p:nvSpPr>
          <p:cNvPr id="93" name="Google Shape;93;p17">
            <a:extLst>
              <a:ext uri="{FF2B5EF4-FFF2-40B4-BE49-F238E27FC236}">
                <a16:creationId xmlns:a16="http://schemas.microsoft.com/office/drawing/2014/main" id="{5852E210-7853-2DF9-BACA-C7D5078DA173}"/>
              </a:ext>
            </a:extLst>
          </p:cNvPr>
          <p:cNvSpPr txBox="1">
            <a:spLocks noGrp="1"/>
          </p:cNvSpPr>
          <p:nvPr>
            <p:ph type="title"/>
          </p:nvPr>
        </p:nvSpPr>
        <p:spPr>
          <a:xfrm>
            <a:off x="779500" y="796800"/>
            <a:ext cx="6530400" cy="929200"/>
          </a:xfrm>
          <a:prstGeom prst="rect">
            <a:avLst/>
          </a:prstGeom>
          <a:noFill/>
          <a:ln>
            <a:noFill/>
          </a:ln>
        </p:spPr>
        <p:txBody>
          <a:bodyPr spcFirstLastPara="1" vert="horz" wrap="square" lIns="91433" tIns="45700" rIns="91433" bIns="45700" rtlCol="0" anchor="ctr" anchorCtr="0">
            <a:noAutofit/>
          </a:bodyPr>
          <a:lstStyle/>
          <a:p>
            <a:pPr>
              <a:spcBef>
                <a:spcPts val="0"/>
              </a:spcBef>
              <a:buClr>
                <a:srgbClr val="191630"/>
              </a:buClr>
              <a:buSzPts val="4500"/>
            </a:pPr>
            <a:r>
              <a:rPr lang="en-GB" sz="4000" b="1" dirty="0">
                <a:solidFill>
                  <a:srgbClr val="191630"/>
                </a:solidFill>
                <a:ea typeface="Work Sans"/>
                <a:cs typeface="Work Sans"/>
                <a:sym typeface="Work Sans"/>
              </a:rPr>
              <a:t>Consultation</a:t>
            </a:r>
            <a:endParaRPr sz="4000" b="1" dirty="0">
              <a:solidFill>
                <a:srgbClr val="0EB269"/>
              </a:solidFill>
              <a:ea typeface="Work Sans"/>
              <a:cs typeface="Work Sans"/>
              <a:sym typeface="Work Sans"/>
            </a:endParaRPr>
          </a:p>
        </p:txBody>
      </p:sp>
      <p:sp>
        <p:nvSpPr>
          <p:cNvPr id="94" name="Google Shape;94;p17">
            <a:extLst>
              <a:ext uri="{FF2B5EF4-FFF2-40B4-BE49-F238E27FC236}">
                <a16:creationId xmlns:a16="http://schemas.microsoft.com/office/drawing/2014/main" id="{7E4102C5-5346-22F7-D128-5E134C7128B7}"/>
              </a:ext>
            </a:extLst>
          </p:cNvPr>
          <p:cNvSpPr txBox="1"/>
          <p:nvPr/>
        </p:nvSpPr>
        <p:spPr>
          <a:xfrm>
            <a:off x="932100" y="2488001"/>
            <a:ext cx="10025200" cy="2898125"/>
          </a:xfrm>
          <a:prstGeom prst="rect">
            <a:avLst/>
          </a:prstGeom>
          <a:noFill/>
          <a:ln>
            <a:noFill/>
          </a:ln>
        </p:spPr>
        <p:txBody>
          <a:bodyPr spcFirstLastPara="1" wrap="square" lIns="121900" tIns="121900" rIns="121900" bIns="121900" anchor="t" anchorCtr="0">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ptos" panose="02110004020202020204"/>
                <a:ea typeface="+mn-ea"/>
                <a:cs typeface="+mn-cs"/>
              </a:rPr>
              <a:t>Two rounds of consultations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ptos" panose="02110004020202020204"/>
                <a:ea typeface="+mn-ea"/>
                <a:cs typeface="+mn-cs"/>
              </a:rPr>
              <a:t>NCLOG Committee, Planning Officers, Planning Enforcement Officers, Environment Agency, Planning Officers Society, CIEH, Independent Legal Expert, Planning Inspectorate, RTPI</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sz="2800" dirty="0">
                <a:solidFill>
                  <a:prstClr val="black"/>
                </a:solidFill>
                <a:latin typeface="Aptos" panose="02110004020202020204"/>
              </a:rPr>
              <a:t>C</a:t>
            </a:r>
            <a:r>
              <a:rPr kumimoji="0" lang="en-GB" sz="2800" b="0" i="0" u="none" strike="noStrike" kern="1200" cap="none" spc="0" normalizeH="0" baseline="0" noProof="0" dirty="0" err="1">
                <a:ln>
                  <a:noFill/>
                </a:ln>
                <a:solidFill>
                  <a:prstClr val="black"/>
                </a:solidFill>
                <a:effectLst/>
                <a:uLnTx/>
                <a:uFillTx/>
                <a:latin typeface="Aptos" panose="02110004020202020204"/>
                <a:ea typeface="+mn-ea"/>
                <a:cs typeface="+mn-cs"/>
              </a:rPr>
              <a:t>hanges</a:t>
            </a:r>
            <a:r>
              <a:rPr kumimoji="0" lang="en-GB" sz="2800" b="0" i="0" u="none" strike="noStrike" kern="1200" cap="none" spc="0" normalizeH="0" baseline="0" noProof="0" dirty="0">
                <a:ln>
                  <a:noFill/>
                </a:ln>
                <a:solidFill>
                  <a:prstClr val="black"/>
                </a:solidFill>
                <a:effectLst/>
                <a:uLnTx/>
                <a:uFillTx/>
                <a:latin typeface="Aptos" panose="02110004020202020204"/>
                <a:ea typeface="+mn-ea"/>
                <a:cs typeface="+mn-cs"/>
              </a:rPr>
              <a:t> to </a:t>
            </a:r>
            <a:r>
              <a:rPr lang="en-GB" sz="2800" dirty="0">
                <a:solidFill>
                  <a:prstClr val="black"/>
                </a:solidFill>
                <a:latin typeface="Aptos" panose="02110004020202020204"/>
              </a:rPr>
              <a:t>guidance and conditions</a:t>
            </a:r>
            <a:r>
              <a:rPr kumimoji="0" lang="en-GB" sz="2800" b="0" i="0" u="none" strike="noStrike" kern="1200" cap="none" spc="0" normalizeH="0" baseline="0" noProof="0" dirty="0">
                <a:ln>
                  <a:noFill/>
                </a:ln>
                <a:solidFill>
                  <a:prstClr val="black"/>
                </a:solidFill>
                <a:effectLst/>
                <a:uLnTx/>
                <a:uFillTx/>
                <a:latin typeface="Aptos" panose="02110004020202020204"/>
                <a:ea typeface="+mn-ea"/>
                <a:cs typeface="+mn-cs"/>
              </a:rPr>
              <a:t> or explanation in FAQ </a:t>
            </a:r>
          </a:p>
          <a:p>
            <a:endParaRPr sz="2133" dirty="0">
              <a:solidFill>
                <a:srgbClr val="1C4587"/>
              </a:solidFill>
              <a:latin typeface="Work Sans"/>
              <a:ea typeface="Work Sans"/>
              <a:cs typeface="Work Sans"/>
              <a:sym typeface="Work Sans"/>
            </a:endParaRPr>
          </a:p>
        </p:txBody>
      </p:sp>
      <p:pic>
        <p:nvPicPr>
          <p:cNvPr id="95" name="Google Shape;95;p17">
            <a:extLst>
              <a:ext uri="{FF2B5EF4-FFF2-40B4-BE49-F238E27FC236}">
                <a16:creationId xmlns:a16="http://schemas.microsoft.com/office/drawing/2014/main" id="{AEE05912-A32D-232D-842D-58423E74BF9E}"/>
              </a:ext>
            </a:extLst>
          </p:cNvPr>
          <p:cNvPicPr preferRelativeResize="0"/>
          <p:nvPr/>
        </p:nvPicPr>
        <p:blipFill rotWithShape="1">
          <a:blip r:embed="rId4">
            <a:alphaModFix/>
          </a:blip>
          <a:srcRect r="34512" b="61981"/>
          <a:stretch/>
        </p:blipFill>
        <p:spPr>
          <a:xfrm>
            <a:off x="8439133" y="203200"/>
            <a:ext cx="3752864" cy="1913800"/>
          </a:xfrm>
          <a:prstGeom prst="rect">
            <a:avLst/>
          </a:prstGeom>
          <a:noFill/>
          <a:ln>
            <a:noFill/>
          </a:ln>
        </p:spPr>
      </p:pic>
      <p:pic>
        <p:nvPicPr>
          <p:cNvPr id="96" name="Google Shape;96;p17">
            <a:extLst>
              <a:ext uri="{FF2B5EF4-FFF2-40B4-BE49-F238E27FC236}">
                <a16:creationId xmlns:a16="http://schemas.microsoft.com/office/drawing/2014/main" id="{40E53BD1-0F2C-C850-7750-CA3E795E6873}"/>
              </a:ext>
            </a:extLst>
          </p:cNvPr>
          <p:cNvPicPr preferRelativeResize="0"/>
          <p:nvPr/>
        </p:nvPicPr>
        <p:blipFill>
          <a:blip r:embed="rId5">
            <a:alphaModFix/>
          </a:blip>
          <a:stretch>
            <a:fillRect/>
          </a:stretch>
        </p:blipFill>
        <p:spPr>
          <a:xfrm>
            <a:off x="9417743" y="5382209"/>
            <a:ext cx="2551200" cy="1275600"/>
          </a:xfrm>
          <a:prstGeom prst="rect">
            <a:avLst/>
          </a:prstGeom>
          <a:noFill/>
          <a:ln>
            <a:noFill/>
          </a:ln>
        </p:spPr>
      </p:pic>
    </p:spTree>
    <p:extLst>
      <p:ext uri="{BB962C8B-B14F-4D97-AF65-F5344CB8AC3E}">
        <p14:creationId xmlns:p14="http://schemas.microsoft.com/office/powerpoint/2010/main" val="1091432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a:extLst>
            <a:ext uri="{FF2B5EF4-FFF2-40B4-BE49-F238E27FC236}">
              <a16:creationId xmlns:a16="http://schemas.microsoft.com/office/drawing/2014/main" id="{6B7BB2A4-1358-D65D-A135-3BAF1B401296}"/>
            </a:ext>
          </a:extLst>
        </p:cNvPr>
        <p:cNvGrpSpPr/>
        <p:nvPr/>
      </p:nvGrpSpPr>
      <p:grpSpPr>
        <a:xfrm>
          <a:off x="0" y="0"/>
          <a:ext cx="0" cy="0"/>
          <a:chOff x="0" y="0"/>
          <a:chExt cx="0" cy="0"/>
        </a:xfrm>
      </p:grpSpPr>
      <p:pic>
        <p:nvPicPr>
          <p:cNvPr id="92" name="Google Shape;92;p17">
            <a:extLst>
              <a:ext uri="{FF2B5EF4-FFF2-40B4-BE49-F238E27FC236}">
                <a16:creationId xmlns:a16="http://schemas.microsoft.com/office/drawing/2014/main" id="{B797D22F-D386-8050-FB5D-28B72259FB99}"/>
              </a:ext>
            </a:extLst>
          </p:cNvPr>
          <p:cNvPicPr preferRelativeResize="0"/>
          <p:nvPr/>
        </p:nvPicPr>
        <p:blipFill rotWithShape="1">
          <a:blip r:embed="rId3">
            <a:alphaModFix/>
          </a:blip>
          <a:srcRect l="4134" t="71865" r="6371"/>
          <a:stretch/>
        </p:blipFill>
        <p:spPr>
          <a:xfrm>
            <a:off x="1" y="-97600"/>
            <a:ext cx="12192004" cy="2214603"/>
          </a:xfrm>
          <a:prstGeom prst="rect">
            <a:avLst/>
          </a:prstGeom>
          <a:noFill/>
          <a:ln>
            <a:noFill/>
          </a:ln>
        </p:spPr>
      </p:pic>
      <p:sp>
        <p:nvSpPr>
          <p:cNvPr id="93" name="Google Shape;93;p17">
            <a:extLst>
              <a:ext uri="{FF2B5EF4-FFF2-40B4-BE49-F238E27FC236}">
                <a16:creationId xmlns:a16="http://schemas.microsoft.com/office/drawing/2014/main" id="{369C8954-B6B5-B126-3787-54D3DC6EF4AD}"/>
              </a:ext>
            </a:extLst>
          </p:cNvPr>
          <p:cNvSpPr txBox="1">
            <a:spLocks noGrp="1"/>
          </p:cNvSpPr>
          <p:nvPr>
            <p:ph type="title"/>
          </p:nvPr>
        </p:nvSpPr>
        <p:spPr>
          <a:xfrm>
            <a:off x="779499" y="796800"/>
            <a:ext cx="8911154" cy="929200"/>
          </a:xfrm>
          <a:prstGeom prst="rect">
            <a:avLst/>
          </a:prstGeom>
          <a:noFill/>
          <a:ln>
            <a:noFill/>
          </a:ln>
        </p:spPr>
        <p:txBody>
          <a:bodyPr spcFirstLastPara="1" vert="horz" wrap="square" lIns="91433" tIns="45700" rIns="91433" bIns="45700" rtlCol="0" anchor="ctr" anchorCtr="0">
            <a:noAutofit/>
          </a:bodyPr>
          <a:lstStyle/>
          <a:p>
            <a:pPr>
              <a:spcBef>
                <a:spcPts val="0"/>
              </a:spcBef>
              <a:buClr>
                <a:srgbClr val="191630"/>
              </a:buClr>
              <a:buSzPts val="4500"/>
            </a:pPr>
            <a:r>
              <a:rPr lang="en-GB" sz="4000" b="1" dirty="0">
                <a:solidFill>
                  <a:srgbClr val="191630"/>
                </a:solidFill>
                <a:ea typeface="Work Sans"/>
                <a:cs typeface="Work Sans"/>
                <a:sym typeface="Work Sans"/>
              </a:rPr>
              <a:t>Practical Guidance for Regulators </a:t>
            </a:r>
          </a:p>
        </p:txBody>
      </p:sp>
      <p:sp>
        <p:nvSpPr>
          <p:cNvPr id="94" name="Google Shape;94;p17">
            <a:extLst>
              <a:ext uri="{FF2B5EF4-FFF2-40B4-BE49-F238E27FC236}">
                <a16:creationId xmlns:a16="http://schemas.microsoft.com/office/drawing/2014/main" id="{F2DC6D62-693B-FFFE-B2C9-BB2E08409A1B}"/>
              </a:ext>
            </a:extLst>
          </p:cNvPr>
          <p:cNvSpPr txBox="1"/>
          <p:nvPr/>
        </p:nvSpPr>
        <p:spPr>
          <a:xfrm>
            <a:off x="958225" y="2283518"/>
            <a:ext cx="10025200" cy="4574482"/>
          </a:xfrm>
          <a:prstGeom prst="rect">
            <a:avLst/>
          </a:prstGeom>
          <a:noFill/>
          <a:ln>
            <a:noFill/>
          </a:ln>
        </p:spPr>
        <p:txBody>
          <a:bodyPr spcFirstLastPara="1" wrap="square" lIns="121900" tIns="121900" rIns="121900" bIns="121900" anchor="t" anchorCtr="0">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ptos" panose="02110004020202020204"/>
                <a:ea typeface="+mn-ea"/>
                <a:cs typeface="+mn-cs"/>
              </a:rPr>
              <a:t>Follows overarching guidance and language in NPPF and the EA’s Land Contamination Risk Management (LCRM)</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ptos" panose="02110004020202020204"/>
                <a:ea typeface="+mn-ea"/>
                <a:cs typeface="+mn-cs"/>
              </a:rPr>
              <a:t>Contents</a:t>
            </a:r>
          </a:p>
          <a:p>
            <a:pPr marL="685800" lvl="1" indent="-228600">
              <a:lnSpc>
                <a:spcPct val="90000"/>
              </a:lnSpc>
              <a:spcBef>
                <a:spcPts val="1000"/>
              </a:spcBef>
              <a:buFont typeface="Arial" panose="020B0604020202020204" pitchFamily="34" charset="0"/>
              <a:buChar char="•"/>
              <a:defRPr/>
            </a:pPr>
            <a:r>
              <a:rPr lang="en-GB" sz="2800" dirty="0">
                <a:solidFill>
                  <a:prstClr val="black"/>
                </a:solidFill>
                <a:latin typeface="Aptos" panose="02110004020202020204"/>
              </a:rPr>
              <a:t>What do conditions for land contamination do?</a:t>
            </a:r>
          </a:p>
          <a:p>
            <a:pPr marL="685800" lvl="1" indent="-228600">
              <a:lnSpc>
                <a:spcPct val="90000"/>
              </a:lnSpc>
              <a:spcBef>
                <a:spcPts val="1000"/>
              </a:spcBef>
              <a:buFont typeface="Arial" panose="020B0604020202020204" pitchFamily="34" charset="0"/>
              <a:buChar char="•"/>
              <a:defRPr/>
            </a:pPr>
            <a:r>
              <a:rPr kumimoji="0" lang="en-GB" sz="2800" b="0" i="0" u="none" strike="noStrike" kern="1200" cap="none" spc="0" normalizeH="0" baseline="0" noProof="0" dirty="0">
                <a:ln>
                  <a:noFill/>
                </a:ln>
                <a:solidFill>
                  <a:prstClr val="black"/>
                </a:solidFill>
                <a:effectLst/>
                <a:uLnTx/>
                <a:uFillTx/>
                <a:latin typeface="Aptos" panose="02110004020202020204"/>
                <a:ea typeface="+mn-ea"/>
                <a:cs typeface="+mn-cs"/>
              </a:rPr>
              <a:t>Timing: pre commencement or ‘prior to use’ </a:t>
            </a:r>
          </a:p>
          <a:p>
            <a:pPr marL="685800" lvl="1" indent="-228600">
              <a:lnSpc>
                <a:spcPct val="90000"/>
              </a:lnSpc>
              <a:spcBef>
                <a:spcPts val="1000"/>
              </a:spcBef>
              <a:buFont typeface="Arial" panose="020B0604020202020204" pitchFamily="34" charset="0"/>
              <a:buChar char="•"/>
              <a:defRPr/>
            </a:pPr>
            <a:r>
              <a:rPr lang="en-GB" sz="2800" dirty="0">
                <a:solidFill>
                  <a:prstClr val="black"/>
                </a:solidFill>
                <a:latin typeface="Aptos" panose="02110004020202020204"/>
              </a:rPr>
              <a:t>Devolved Administrations: Legislation &amp; Policy Documents</a:t>
            </a:r>
          </a:p>
          <a:p>
            <a:pPr marL="685800" lvl="1" indent="-228600">
              <a:lnSpc>
                <a:spcPct val="90000"/>
              </a:lnSpc>
              <a:spcBef>
                <a:spcPts val="1000"/>
              </a:spcBef>
              <a:buFont typeface="Arial" panose="020B0604020202020204" pitchFamily="34" charset="0"/>
              <a:buChar char="•"/>
              <a:defRPr/>
            </a:pPr>
            <a:r>
              <a:rPr lang="en-GB" sz="2800" dirty="0">
                <a:solidFill>
                  <a:prstClr val="black"/>
                </a:solidFill>
                <a:latin typeface="Aptos" panose="02110004020202020204"/>
              </a:rPr>
              <a:t>Issues and solutions: G</a:t>
            </a:r>
            <a:r>
              <a:rPr kumimoji="0" lang="en-GB" sz="2800" b="0" i="0" u="none" strike="noStrike" kern="1200" cap="none" spc="0" normalizeH="0" baseline="0" noProof="0" dirty="0" err="1">
                <a:ln>
                  <a:noFill/>
                </a:ln>
                <a:solidFill>
                  <a:prstClr val="black"/>
                </a:solidFill>
                <a:effectLst/>
                <a:uLnTx/>
                <a:uFillTx/>
                <a:latin typeface="Aptos" panose="02110004020202020204"/>
                <a:ea typeface="+mn-ea"/>
                <a:cs typeface="+mn-cs"/>
              </a:rPr>
              <a:t>uiding</a:t>
            </a:r>
            <a:r>
              <a:rPr kumimoji="0" lang="en-GB" sz="2800" b="0" i="0" u="none" strike="noStrike" kern="1200" cap="none" spc="0" normalizeH="0" baseline="0" noProof="0" dirty="0">
                <a:ln>
                  <a:noFill/>
                </a:ln>
                <a:solidFill>
                  <a:prstClr val="black"/>
                </a:solidFill>
                <a:effectLst/>
                <a:uLnTx/>
                <a:uFillTx/>
                <a:latin typeface="Aptos" panose="02110004020202020204"/>
                <a:ea typeface="+mn-ea"/>
                <a:cs typeface="+mn-cs"/>
              </a:rPr>
              <a:t> Principles</a:t>
            </a:r>
          </a:p>
          <a:p>
            <a:pPr marL="685800" lvl="1" indent="-228600">
              <a:lnSpc>
                <a:spcPct val="90000"/>
              </a:lnSpc>
              <a:spcBef>
                <a:spcPts val="1000"/>
              </a:spcBef>
              <a:buFont typeface="Arial" panose="020B0604020202020204" pitchFamily="34" charset="0"/>
              <a:buChar char="•"/>
              <a:defRPr/>
            </a:pPr>
            <a:r>
              <a:rPr lang="en-GB" sz="2800" dirty="0">
                <a:solidFill>
                  <a:prstClr val="black"/>
                </a:solidFill>
                <a:latin typeface="Aptos" panose="02110004020202020204"/>
              </a:rPr>
              <a:t>The Conditions: </a:t>
            </a:r>
            <a:r>
              <a:rPr lang="en-GB" sz="2800" dirty="0">
                <a:solidFill>
                  <a:prstClr val="black"/>
                </a:solidFill>
                <a:latin typeface="Aptos" panose="02110004020202020204"/>
                <a:sym typeface="Work Sans"/>
              </a:rPr>
              <a:t>four Planning</a:t>
            </a:r>
            <a:r>
              <a:rPr lang="en-GB" sz="2800" dirty="0">
                <a:solidFill>
                  <a:prstClr val="black"/>
                </a:solidFill>
                <a:sym typeface="Work Sans"/>
              </a:rPr>
              <a:t> Conditions agreed</a:t>
            </a:r>
            <a:endParaRPr sz="2133" dirty="0">
              <a:solidFill>
                <a:schemeClr val="dk2"/>
              </a:solidFill>
              <a:latin typeface="Work Sans"/>
              <a:ea typeface="Work Sans"/>
              <a:cs typeface="Work Sans"/>
              <a:sym typeface="Work Sans"/>
            </a:endParaRPr>
          </a:p>
          <a:p>
            <a:endParaRPr sz="2133" dirty="0">
              <a:solidFill>
                <a:srgbClr val="1C4587"/>
              </a:solidFill>
              <a:latin typeface="Work Sans"/>
              <a:ea typeface="Work Sans"/>
              <a:cs typeface="Work Sans"/>
              <a:sym typeface="Work Sans"/>
            </a:endParaRPr>
          </a:p>
        </p:txBody>
      </p:sp>
      <p:pic>
        <p:nvPicPr>
          <p:cNvPr id="95" name="Google Shape;95;p17">
            <a:extLst>
              <a:ext uri="{FF2B5EF4-FFF2-40B4-BE49-F238E27FC236}">
                <a16:creationId xmlns:a16="http://schemas.microsoft.com/office/drawing/2014/main" id="{CD874CBE-C595-CCCA-CFF0-11234D057BE3}"/>
              </a:ext>
            </a:extLst>
          </p:cNvPr>
          <p:cNvPicPr preferRelativeResize="0"/>
          <p:nvPr/>
        </p:nvPicPr>
        <p:blipFill rotWithShape="1">
          <a:blip r:embed="rId4">
            <a:alphaModFix/>
          </a:blip>
          <a:srcRect r="34512" b="61981"/>
          <a:stretch/>
        </p:blipFill>
        <p:spPr>
          <a:xfrm>
            <a:off x="8439133" y="203200"/>
            <a:ext cx="3752864" cy="1913800"/>
          </a:xfrm>
          <a:prstGeom prst="rect">
            <a:avLst/>
          </a:prstGeom>
          <a:noFill/>
          <a:ln>
            <a:noFill/>
          </a:ln>
        </p:spPr>
      </p:pic>
      <p:pic>
        <p:nvPicPr>
          <p:cNvPr id="96" name="Google Shape;96;p17">
            <a:extLst>
              <a:ext uri="{FF2B5EF4-FFF2-40B4-BE49-F238E27FC236}">
                <a16:creationId xmlns:a16="http://schemas.microsoft.com/office/drawing/2014/main" id="{1ECF3EC1-9733-813F-06B4-CD6A360F95B5}"/>
              </a:ext>
            </a:extLst>
          </p:cNvPr>
          <p:cNvPicPr preferRelativeResize="0"/>
          <p:nvPr/>
        </p:nvPicPr>
        <p:blipFill>
          <a:blip r:embed="rId5">
            <a:alphaModFix/>
          </a:blip>
          <a:stretch>
            <a:fillRect/>
          </a:stretch>
        </p:blipFill>
        <p:spPr>
          <a:xfrm>
            <a:off x="9417743" y="5382209"/>
            <a:ext cx="2551200" cy="1275600"/>
          </a:xfrm>
          <a:prstGeom prst="rect">
            <a:avLst/>
          </a:prstGeom>
          <a:noFill/>
          <a:ln>
            <a:noFill/>
          </a:ln>
        </p:spPr>
      </p:pic>
    </p:spTree>
    <p:extLst>
      <p:ext uri="{BB962C8B-B14F-4D97-AF65-F5344CB8AC3E}">
        <p14:creationId xmlns:p14="http://schemas.microsoft.com/office/powerpoint/2010/main" val="1961945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a:extLst>
            <a:ext uri="{FF2B5EF4-FFF2-40B4-BE49-F238E27FC236}">
              <a16:creationId xmlns:a16="http://schemas.microsoft.com/office/drawing/2014/main" id="{B1C23243-F75B-5E37-8CA4-A306344B2CD5}"/>
            </a:ext>
          </a:extLst>
        </p:cNvPr>
        <p:cNvGrpSpPr/>
        <p:nvPr/>
      </p:nvGrpSpPr>
      <p:grpSpPr>
        <a:xfrm>
          <a:off x="0" y="0"/>
          <a:ext cx="0" cy="0"/>
          <a:chOff x="0" y="0"/>
          <a:chExt cx="0" cy="0"/>
        </a:xfrm>
      </p:grpSpPr>
      <p:pic>
        <p:nvPicPr>
          <p:cNvPr id="92" name="Google Shape;92;p17">
            <a:extLst>
              <a:ext uri="{FF2B5EF4-FFF2-40B4-BE49-F238E27FC236}">
                <a16:creationId xmlns:a16="http://schemas.microsoft.com/office/drawing/2014/main" id="{CEC48CA3-3A7E-6B81-93C1-620F7CA6F4CC}"/>
              </a:ext>
            </a:extLst>
          </p:cNvPr>
          <p:cNvPicPr preferRelativeResize="0"/>
          <p:nvPr/>
        </p:nvPicPr>
        <p:blipFill rotWithShape="1">
          <a:blip r:embed="rId3">
            <a:alphaModFix/>
          </a:blip>
          <a:srcRect l="4134" t="71865" r="6371"/>
          <a:stretch/>
        </p:blipFill>
        <p:spPr>
          <a:xfrm>
            <a:off x="1" y="-97600"/>
            <a:ext cx="12192004" cy="2214603"/>
          </a:xfrm>
          <a:prstGeom prst="rect">
            <a:avLst/>
          </a:prstGeom>
          <a:noFill/>
          <a:ln>
            <a:noFill/>
          </a:ln>
        </p:spPr>
      </p:pic>
      <p:sp>
        <p:nvSpPr>
          <p:cNvPr id="93" name="Google Shape;93;p17">
            <a:extLst>
              <a:ext uri="{FF2B5EF4-FFF2-40B4-BE49-F238E27FC236}">
                <a16:creationId xmlns:a16="http://schemas.microsoft.com/office/drawing/2014/main" id="{26B0C18F-5409-D627-74EE-C8AD6C46327E}"/>
              </a:ext>
            </a:extLst>
          </p:cNvPr>
          <p:cNvSpPr txBox="1">
            <a:spLocks noGrp="1"/>
          </p:cNvSpPr>
          <p:nvPr>
            <p:ph type="title"/>
          </p:nvPr>
        </p:nvSpPr>
        <p:spPr>
          <a:xfrm>
            <a:off x="779499" y="796800"/>
            <a:ext cx="8911154" cy="929200"/>
          </a:xfrm>
          <a:prstGeom prst="rect">
            <a:avLst/>
          </a:prstGeom>
          <a:noFill/>
          <a:ln>
            <a:noFill/>
          </a:ln>
        </p:spPr>
        <p:txBody>
          <a:bodyPr spcFirstLastPara="1" vert="horz" wrap="square" lIns="91433" tIns="45700" rIns="91433" bIns="45700" rtlCol="0" anchor="ctr" anchorCtr="0">
            <a:noAutofit/>
          </a:bodyPr>
          <a:lstStyle/>
          <a:p>
            <a:pPr>
              <a:spcBef>
                <a:spcPts val="0"/>
              </a:spcBef>
              <a:buClr>
                <a:srgbClr val="191630"/>
              </a:buClr>
              <a:buSzPts val="4500"/>
            </a:pPr>
            <a:r>
              <a:rPr lang="en-GB" sz="4000" b="1" dirty="0">
                <a:solidFill>
                  <a:srgbClr val="191630"/>
                </a:solidFill>
                <a:ea typeface="Work Sans"/>
                <a:cs typeface="Work Sans"/>
                <a:sym typeface="Work Sans"/>
              </a:rPr>
              <a:t>Practical Guidance for Regulators Framework Conditions </a:t>
            </a:r>
          </a:p>
        </p:txBody>
      </p:sp>
      <p:sp>
        <p:nvSpPr>
          <p:cNvPr id="94" name="Google Shape;94;p17">
            <a:extLst>
              <a:ext uri="{FF2B5EF4-FFF2-40B4-BE49-F238E27FC236}">
                <a16:creationId xmlns:a16="http://schemas.microsoft.com/office/drawing/2014/main" id="{E15F5342-A1DE-7C41-B5C2-5BE8E0BF8838}"/>
              </a:ext>
            </a:extLst>
          </p:cNvPr>
          <p:cNvSpPr txBox="1"/>
          <p:nvPr/>
        </p:nvSpPr>
        <p:spPr>
          <a:xfrm>
            <a:off x="932100" y="2488001"/>
            <a:ext cx="10025200" cy="3858452"/>
          </a:xfrm>
          <a:prstGeom prst="rect">
            <a:avLst/>
          </a:prstGeom>
          <a:noFill/>
          <a:ln>
            <a:noFill/>
          </a:ln>
        </p:spPr>
        <p:txBody>
          <a:bodyPr spcFirstLastPara="1" wrap="square" lIns="121900" tIns="121900" rIns="121900" bIns="121900" anchor="t" anchorCtr="0">
            <a:spAutoFit/>
          </a:bodyPr>
          <a:lstStyle/>
          <a:p>
            <a:pPr marR="0" lvl="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a:ln>
                  <a:noFill/>
                </a:ln>
                <a:solidFill>
                  <a:prstClr val="black"/>
                </a:solidFill>
                <a:effectLst/>
                <a:uLnTx/>
                <a:uFillTx/>
                <a:ea typeface="+mn-ea"/>
                <a:cs typeface="+mn-cs"/>
              </a:rPr>
              <a:t>Four conditions:</a:t>
            </a:r>
          </a:p>
          <a:p>
            <a:pPr marR="0" lvl="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a:ln>
                  <a:noFill/>
                </a:ln>
                <a:solidFill>
                  <a:prstClr val="black"/>
                </a:solidFill>
                <a:effectLst/>
                <a:uLnTx/>
                <a:uFillTx/>
                <a:ea typeface="+mn-ea"/>
                <a:cs typeface="+mn-cs"/>
              </a:rPr>
              <a:t>1) Characterisation, investigation and risk assessment</a:t>
            </a:r>
          </a:p>
          <a:p>
            <a:pPr marR="0" lvl="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a:ln>
                  <a:noFill/>
                </a:ln>
                <a:solidFill>
                  <a:prstClr val="black"/>
                </a:solidFill>
                <a:effectLst/>
                <a:uLnTx/>
                <a:uFillTx/>
                <a:ea typeface="+mn-ea"/>
                <a:cs typeface="+mn-cs"/>
              </a:rPr>
              <a:t>2) Option Appraisal, Remediation Strategy and Verification Plan</a:t>
            </a:r>
          </a:p>
          <a:p>
            <a:pPr marR="0" lvl="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a:ln>
                  <a:noFill/>
                </a:ln>
                <a:solidFill>
                  <a:prstClr val="black"/>
                </a:solidFill>
                <a:effectLst/>
                <a:uLnTx/>
                <a:uFillTx/>
                <a:ea typeface="+mn-ea"/>
                <a:cs typeface="+mn-cs"/>
              </a:rPr>
              <a:t>3) Remediation works and verification works</a:t>
            </a:r>
          </a:p>
          <a:p>
            <a:pPr marR="0" lvl="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a:ln>
                  <a:noFill/>
                </a:ln>
                <a:solidFill>
                  <a:prstClr val="black"/>
                </a:solidFill>
                <a:effectLst/>
                <a:uLnTx/>
                <a:uFillTx/>
                <a:ea typeface="+mn-ea"/>
                <a:cs typeface="+mn-cs"/>
              </a:rPr>
              <a:t>4) Unexpected contamination contingency</a:t>
            </a:r>
          </a:p>
          <a:p>
            <a:pPr marR="0" lvl="0" algn="l" defTabSz="914400" rtl="0" eaLnBrk="1" fontAlgn="auto" latinLnBrk="0" hangingPunct="1">
              <a:lnSpc>
                <a:spcPct val="90000"/>
              </a:lnSpc>
              <a:spcBef>
                <a:spcPts val="1000"/>
              </a:spcBef>
              <a:spcAft>
                <a:spcPts val="0"/>
              </a:spcAft>
              <a:buClrTx/>
              <a:buSzTx/>
              <a:tabLst/>
              <a:defRPr/>
            </a:pPr>
            <a:r>
              <a:rPr lang="en-GB" sz="2800" dirty="0">
                <a:solidFill>
                  <a:schemeClr val="dk2"/>
                </a:solidFill>
                <a:ea typeface="Work Sans"/>
                <a:cs typeface="Work Sans"/>
                <a:sym typeface="Work Sans"/>
              </a:rPr>
              <a:t>Reminder: framework conditions not model conditions</a:t>
            </a:r>
          </a:p>
          <a:p>
            <a:pPr marR="0" lvl="0" algn="l" defTabSz="914400" rtl="0" eaLnBrk="1" fontAlgn="auto" latinLnBrk="0" hangingPunct="1">
              <a:lnSpc>
                <a:spcPct val="90000"/>
              </a:lnSpc>
              <a:spcBef>
                <a:spcPts val="1000"/>
              </a:spcBef>
              <a:spcAft>
                <a:spcPts val="0"/>
              </a:spcAft>
              <a:buClrTx/>
              <a:buSzTx/>
              <a:tabLst/>
              <a:defRPr/>
            </a:pPr>
            <a:r>
              <a:rPr lang="en-GB" sz="2800" dirty="0">
                <a:solidFill>
                  <a:schemeClr val="dk2"/>
                </a:solidFill>
                <a:latin typeface="Work Sans"/>
                <a:ea typeface="Work Sans"/>
                <a:cs typeface="Work Sans"/>
                <a:sym typeface="Work Sans"/>
              </a:rPr>
              <a:t>You can change them to suit local policy</a:t>
            </a:r>
            <a:endParaRPr sz="2133" dirty="0">
              <a:solidFill>
                <a:srgbClr val="1C4587"/>
              </a:solidFill>
              <a:latin typeface="Work Sans"/>
              <a:ea typeface="Work Sans"/>
              <a:cs typeface="Work Sans"/>
              <a:sym typeface="Work Sans"/>
            </a:endParaRPr>
          </a:p>
        </p:txBody>
      </p:sp>
      <p:pic>
        <p:nvPicPr>
          <p:cNvPr id="95" name="Google Shape;95;p17">
            <a:extLst>
              <a:ext uri="{FF2B5EF4-FFF2-40B4-BE49-F238E27FC236}">
                <a16:creationId xmlns:a16="http://schemas.microsoft.com/office/drawing/2014/main" id="{78E00F50-A121-B1CC-EED2-7957D85E6368}"/>
              </a:ext>
            </a:extLst>
          </p:cNvPr>
          <p:cNvPicPr preferRelativeResize="0"/>
          <p:nvPr/>
        </p:nvPicPr>
        <p:blipFill rotWithShape="1">
          <a:blip r:embed="rId4">
            <a:alphaModFix/>
          </a:blip>
          <a:srcRect r="34512" b="61981"/>
          <a:stretch/>
        </p:blipFill>
        <p:spPr>
          <a:xfrm>
            <a:off x="8439133" y="203200"/>
            <a:ext cx="3752864" cy="1913800"/>
          </a:xfrm>
          <a:prstGeom prst="rect">
            <a:avLst/>
          </a:prstGeom>
          <a:noFill/>
          <a:ln>
            <a:noFill/>
          </a:ln>
        </p:spPr>
      </p:pic>
      <p:pic>
        <p:nvPicPr>
          <p:cNvPr id="96" name="Google Shape;96;p17">
            <a:extLst>
              <a:ext uri="{FF2B5EF4-FFF2-40B4-BE49-F238E27FC236}">
                <a16:creationId xmlns:a16="http://schemas.microsoft.com/office/drawing/2014/main" id="{83BB17D3-B73B-58E1-D921-DEE339FCC027}"/>
              </a:ext>
            </a:extLst>
          </p:cNvPr>
          <p:cNvPicPr preferRelativeResize="0"/>
          <p:nvPr/>
        </p:nvPicPr>
        <p:blipFill>
          <a:blip r:embed="rId5">
            <a:alphaModFix/>
          </a:blip>
          <a:stretch>
            <a:fillRect/>
          </a:stretch>
        </p:blipFill>
        <p:spPr>
          <a:xfrm>
            <a:off x="9417743" y="5382209"/>
            <a:ext cx="2551200" cy="1275600"/>
          </a:xfrm>
          <a:prstGeom prst="rect">
            <a:avLst/>
          </a:prstGeom>
          <a:noFill/>
          <a:ln>
            <a:noFill/>
          </a:ln>
        </p:spPr>
      </p:pic>
    </p:spTree>
    <p:extLst>
      <p:ext uri="{BB962C8B-B14F-4D97-AF65-F5344CB8AC3E}">
        <p14:creationId xmlns:p14="http://schemas.microsoft.com/office/powerpoint/2010/main" val="4099691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B0C7B5"/>
        </a:solidFill>
        <a:effectLst/>
      </p:bgPr>
    </p:bg>
    <p:spTree>
      <p:nvGrpSpPr>
        <p:cNvPr id="1" name="Shape 137"/>
        <p:cNvGrpSpPr/>
        <p:nvPr/>
      </p:nvGrpSpPr>
      <p:grpSpPr>
        <a:xfrm>
          <a:off x="0" y="0"/>
          <a:ext cx="0" cy="0"/>
          <a:chOff x="0" y="0"/>
          <a:chExt cx="0" cy="0"/>
        </a:xfrm>
      </p:grpSpPr>
      <p:pic>
        <p:nvPicPr>
          <p:cNvPr id="139" name="Google Shape;139;p22"/>
          <p:cNvPicPr preferRelativeResize="0"/>
          <p:nvPr/>
        </p:nvPicPr>
        <p:blipFill>
          <a:blip r:embed="rId3">
            <a:alphaModFix/>
          </a:blip>
          <a:stretch>
            <a:fillRect/>
          </a:stretch>
        </p:blipFill>
        <p:spPr>
          <a:xfrm>
            <a:off x="9417743" y="5382209"/>
            <a:ext cx="2551200" cy="1275600"/>
          </a:xfrm>
          <a:prstGeom prst="rect">
            <a:avLst/>
          </a:prstGeom>
          <a:noFill/>
          <a:ln>
            <a:noFill/>
          </a:ln>
        </p:spPr>
      </p:pic>
      <p:sp>
        <p:nvSpPr>
          <p:cNvPr id="3" name="Title 2">
            <a:extLst>
              <a:ext uri="{FF2B5EF4-FFF2-40B4-BE49-F238E27FC236}">
                <a16:creationId xmlns:a16="http://schemas.microsoft.com/office/drawing/2014/main" id="{C36A4496-E234-11BE-480B-9616E103653F}"/>
              </a:ext>
            </a:extLst>
          </p:cNvPr>
          <p:cNvSpPr>
            <a:spLocks noGrp="1"/>
          </p:cNvSpPr>
          <p:nvPr>
            <p:ph type="title"/>
          </p:nvPr>
        </p:nvSpPr>
        <p:spPr/>
        <p:txBody>
          <a:bodyPr>
            <a:noAutofit/>
          </a:bodyPr>
          <a:lstStyle/>
          <a:p>
            <a:r>
              <a:rPr lang="en-GB" sz="4000" dirty="0">
                <a:latin typeface="Aptos Display" panose="02110004020202020204"/>
              </a:rPr>
              <a:t>Framework Planning Condition 01</a:t>
            </a:r>
          </a:p>
        </p:txBody>
      </p:sp>
      <p:sp>
        <p:nvSpPr>
          <p:cNvPr id="7" name="TextBox 6">
            <a:extLst>
              <a:ext uri="{FF2B5EF4-FFF2-40B4-BE49-F238E27FC236}">
                <a16:creationId xmlns:a16="http://schemas.microsoft.com/office/drawing/2014/main" id="{B8524751-BD7F-235D-9BB7-E022BBD28B9E}"/>
              </a:ext>
            </a:extLst>
          </p:cNvPr>
          <p:cNvSpPr txBox="1"/>
          <p:nvPr/>
        </p:nvSpPr>
        <p:spPr>
          <a:xfrm>
            <a:off x="415599" y="1842779"/>
            <a:ext cx="9002143" cy="3970318"/>
          </a:xfrm>
          <a:prstGeom prst="rect">
            <a:avLst/>
          </a:prstGeom>
          <a:noFill/>
        </p:spPr>
        <p:txBody>
          <a:bodyPr wrap="square">
            <a:spAutoFit/>
          </a:bodyPr>
          <a:lstStyle/>
          <a:p>
            <a:r>
              <a:rPr lang="en-GB" sz="2800" b="1" dirty="0">
                <a:latin typeface="Aptos"/>
              </a:rPr>
              <a:t>Characterisation &amp; Risk Assessment</a:t>
            </a:r>
          </a:p>
          <a:p>
            <a:endParaRPr lang="en-GB" sz="2800" dirty="0">
              <a:latin typeface="Aptos"/>
            </a:endParaRPr>
          </a:p>
          <a:p>
            <a:r>
              <a:rPr lang="en-GB" sz="2800" b="1" dirty="0">
                <a:latin typeface="Aptos"/>
              </a:rPr>
              <a:t>Ideally used when:</a:t>
            </a:r>
          </a:p>
          <a:p>
            <a:r>
              <a:rPr lang="en-GB" sz="2800" dirty="0">
                <a:latin typeface="Aptos"/>
              </a:rPr>
              <a:t>Development is located wholly or partially on or adjacent to Potentially Contaminated Land and/or is proposed for a Sensitive End Use.</a:t>
            </a:r>
          </a:p>
          <a:p>
            <a:endParaRPr lang="en-GB" sz="2800" dirty="0">
              <a:latin typeface="Aptos"/>
            </a:endParaRPr>
          </a:p>
          <a:p>
            <a:r>
              <a:rPr lang="en-GB" sz="2800" b="1" dirty="0">
                <a:latin typeface="Aptos"/>
              </a:rPr>
              <a:t>Time Trigger is:</a:t>
            </a:r>
          </a:p>
          <a:p>
            <a:r>
              <a:rPr lang="en-GB" sz="2800" dirty="0">
                <a:latin typeface="Aptos"/>
              </a:rPr>
              <a:t>Pre-commencement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0C7B5"/>
        </a:solidFill>
        <a:effectLst/>
      </p:bgPr>
    </p:bg>
    <p:spTree>
      <p:nvGrpSpPr>
        <p:cNvPr id="1" name="Shape 137">
          <a:extLst>
            <a:ext uri="{FF2B5EF4-FFF2-40B4-BE49-F238E27FC236}">
              <a16:creationId xmlns:a16="http://schemas.microsoft.com/office/drawing/2014/main" id="{82DDF01B-48D5-1471-7AFD-FC2DCD867F03}"/>
            </a:ext>
          </a:extLst>
        </p:cNvPr>
        <p:cNvGrpSpPr/>
        <p:nvPr/>
      </p:nvGrpSpPr>
      <p:grpSpPr>
        <a:xfrm>
          <a:off x="0" y="0"/>
          <a:ext cx="0" cy="0"/>
          <a:chOff x="0" y="0"/>
          <a:chExt cx="0" cy="0"/>
        </a:xfrm>
      </p:grpSpPr>
      <p:pic>
        <p:nvPicPr>
          <p:cNvPr id="139" name="Google Shape;139;p22">
            <a:extLst>
              <a:ext uri="{FF2B5EF4-FFF2-40B4-BE49-F238E27FC236}">
                <a16:creationId xmlns:a16="http://schemas.microsoft.com/office/drawing/2014/main" id="{8F0D75DE-01A6-0A19-2708-934FE55EFBF3}"/>
              </a:ext>
            </a:extLst>
          </p:cNvPr>
          <p:cNvPicPr preferRelativeResize="0"/>
          <p:nvPr/>
        </p:nvPicPr>
        <p:blipFill>
          <a:blip r:embed="rId3">
            <a:alphaModFix/>
          </a:blip>
          <a:stretch>
            <a:fillRect/>
          </a:stretch>
        </p:blipFill>
        <p:spPr>
          <a:xfrm>
            <a:off x="9417743" y="5382209"/>
            <a:ext cx="2551200" cy="1275600"/>
          </a:xfrm>
          <a:prstGeom prst="rect">
            <a:avLst/>
          </a:prstGeom>
          <a:noFill/>
          <a:ln>
            <a:noFill/>
          </a:ln>
        </p:spPr>
      </p:pic>
      <p:sp>
        <p:nvSpPr>
          <p:cNvPr id="3" name="Title 2">
            <a:extLst>
              <a:ext uri="{FF2B5EF4-FFF2-40B4-BE49-F238E27FC236}">
                <a16:creationId xmlns:a16="http://schemas.microsoft.com/office/drawing/2014/main" id="{14C166E5-A341-BDDA-2042-D303B4432CB2}"/>
              </a:ext>
            </a:extLst>
          </p:cNvPr>
          <p:cNvSpPr>
            <a:spLocks noGrp="1"/>
          </p:cNvSpPr>
          <p:nvPr>
            <p:ph type="title"/>
          </p:nvPr>
        </p:nvSpPr>
        <p:spPr/>
        <p:txBody>
          <a:bodyPr>
            <a:noAutofit/>
          </a:bodyPr>
          <a:lstStyle/>
          <a:p>
            <a:r>
              <a:rPr lang="en-GB" sz="4000" dirty="0">
                <a:latin typeface="Aptos Display" panose="02110004020202020204"/>
              </a:rPr>
              <a:t>Framework Planning Condition 01</a:t>
            </a:r>
          </a:p>
        </p:txBody>
      </p:sp>
      <p:pic>
        <p:nvPicPr>
          <p:cNvPr id="6" name="Picture 5">
            <a:extLst>
              <a:ext uri="{FF2B5EF4-FFF2-40B4-BE49-F238E27FC236}">
                <a16:creationId xmlns:a16="http://schemas.microsoft.com/office/drawing/2014/main" id="{EF5ECB00-CB46-312B-3928-2A3ABBD07522}"/>
              </a:ext>
            </a:extLst>
          </p:cNvPr>
          <p:cNvPicPr>
            <a:picLocks noChangeAspect="1"/>
          </p:cNvPicPr>
          <p:nvPr/>
        </p:nvPicPr>
        <p:blipFill>
          <a:blip r:embed="rId4"/>
          <a:stretch>
            <a:fillRect/>
          </a:stretch>
        </p:blipFill>
        <p:spPr>
          <a:xfrm>
            <a:off x="415600" y="1356968"/>
            <a:ext cx="7238267" cy="5303284"/>
          </a:xfrm>
          <a:prstGeom prst="rect">
            <a:avLst/>
          </a:prstGeom>
        </p:spPr>
      </p:pic>
    </p:spTree>
    <p:extLst>
      <p:ext uri="{BB962C8B-B14F-4D97-AF65-F5344CB8AC3E}">
        <p14:creationId xmlns:p14="http://schemas.microsoft.com/office/powerpoint/2010/main" val="40751226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685</TotalTime>
  <Words>1459</Words>
  <Application>Microsoft Office PowerPoint</Application>
  <PresentationFormat>Widescreen</PresentationFormat>
  <Paragraphs>105</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Aptos</vt:lpstr>
      <vt:lpstr>Aptos Display</vt:lpstr>
      <vt:lpstr>Arial</vt:lpstr>
      <vt:lpstr>Work Sans</vt:lpstr>
      <vt:lpstr>Office Theme</vt:lpstr>
      <vt:lpstr>Simple Light</vt:lpstr>
      <vt:lpstr>Framework Planning Conditions</vt:lpstr>
      <vt:lpstr>Why? - Aims of the project</vt:lpstr>
      <vt:lpstr>The Subgroup</vt:lpstr>
      <vt:lpstr>The guidance</vt:lpstr>
      <vt:lpstr>Consultation</vt:lpstr>
      <vt:lpstr>Practical Guidance for Regulators </vt:lpstr>
      <vt:lpstr>Practical Guidance for Regulators Framework Conditions </vt:lpstr>
      <vt:lpstr>Framework Planning Condition 01</vt:lpstr>
      <vt:lpstr>Framework Planning Condition 01</vt:lpstr>
      <vt:lpstr>Framework Planning Condition 02</vt:lpstr>
      <vt:lpstr>Framework Planning Condition 02</vt:lpstr>
      <vt:lpstr>Framework Planning Condition 03</vt:lpstr>
      <vt:lpstr>Framework Planning Condition 03</vt:lpstr>
      <vt:lpstr>Framework Planning Condition 04</vt:lpstr>
      <vt:lpstr>Framework Planning Condition 04</vt:lpstr>
      <vt:lpstr>Published June 2026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Fabia Pollard</dc:creator>
  <cp:lastModifiedBy>Warren-King, James</cp:lastModifiedBy>
  <cp:revision>18</cp:revision>
  <dcterms:created xsi:type="dcterms:W3CDTF">2026-05-22T09:14:29Z</dcterms:created>
  <dcterms:modified xsi:type="dcterms:W3CDTF">2026-06-04T16:18:21Z</dcterms:modified>
</cp:coreProperties>
</file>